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21383625" cy="30275213"/>
  <p:notesSz cx="10234613" cy="146621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7D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95995" autoAdjust="0"/>
  </p:normalViewPr>
  <p:slideViewPr>
    <p:cSldViewPr snapToGrid="0">
      <p:cViewPr>
        <p:scale>
          <a:sx n="30" d="100"/>
          <a:sy n="30" d="100"/>
        </p:scale>
        <p:origin x="1632" y="-1215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435475" cy="735013"/>
          </a:xfrm>
          <a:prstGeom prst="rect">
            <a:avLst/>
          </a:prstGeom>
        </p:spPr>
        <p:txBody>
          <a:bodyPr vert="horz" lIns="91437" tIns="45718" rIns="91437" bIns="45718" rtlCol="0"/>
          <a:lstStyle>
            <a:lvl1pPr algn="l">
              <a:defRPr sz="11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5797550" y="1"/>
            <a:ext cx="4435475" cy="735013"/>
          </a:xfrm>
          <a:prstGeom prst="rect">
            <a:avLst/>
          </a:prstGeom>
        </p:spPr>
        <p:txBody>
          <a:bodyPr vert="horz" lIns="91437" tIns="45718" rIns="91437" bIns="45718" rtlCol="0"/>
          <a:lstStyle>
            <a:lvl1pPr algn="r">
              <a:defRPr sz="1100"/>
            </a:lvl1pPr>
          </a:lstStyle>
          <a:p>
            <a:fld id="{52183A16-DD8F-46E2-8BD5-7D0B0C68ABFC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370263" y="1833563"/>
            <a:ext cx="3494087" cy="49482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7" tIns="45718" rIns="91437" bIns="45718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1023938" y="7056439"/>
            <a:ext cx="8186738" cy="5773737"/>
          </a:xfrm>
          <a:prstGeom prst="rect">
            <a:avLst/>
          </a:prstGeom>
        </p:spPr>
        <p:txBody>
          <a:bodyPr vert="horz" lIns="91437" tIns="45718" rIns="91437" bIns="45718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13927138"/>
            <a:ext cx="4435475" cy="735012"/>
          </a:xfrm>
          <a:prstGeom prst="rect">
            <a:avLst/>
          </a:prstGeom>
        </p:spPr>
        <p:txBody>
          <a:bodyPr vert="horz" lIns="91437" tIns="45718" rIns="91437" bIns="45718" rtlCol="0" anchor="b"/>
          <a:lstStyle>
            <a:lvl1pPr algn="l">
              <a:defRPr sz="11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5797550" y="13927138"/>
            <a:ext cx="4435475" cy="735012"/>
          </a:xfrm>
          <a:prstGeom prst="rect">
            <a:avLst/>
          </a:prstGeom>
        </p:spPr>
        <p:txBody>
          <a:bodyPr vert="horz" lIns="91437" tIns="45718" rIns="91437" bIns="45718" rtlCol="0" anchor="b"/>
          <a:lstStyle>
            <a:lvl1pPr algn="r">
              <a:defRPr sz="1100"/>
            </a:lvl1pPr>
          </a:lstStyle>
          <a:p>
            <a:fld id="{F6587029-DDC3-4983-A231-D49F979D51B5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787208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587029-DDC3-4983-A231-D49F979D51B5}" type="slidenum">
              <a:rPr lang="fr-CH" smtClean="0"/>
              <a:t>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768690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70504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74069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07912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51692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51664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26314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66379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47670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66577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61336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75617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7F56B-ED0E-4D95-B5C2-9E8DB1F0C4AD}" type="datetimeFigureOut">
              <a:rPr lang="fr-CH" smtClean="0"/>
              <a:t>11.10.2020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0305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19" Type="http://schemas.openxmlformats.org/officeDocument/2006/relationships/image" Target="../media/image17.png"/><Relationship Id="rId4" Type="http://schemas.openxmlformats.org/officeDocument/2006/relationships/image" Target="../media/image2.JP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Rectangle 330">
            <a:extLst>
              <a:ext uri="{FF2B5EF4-FFF2-40B4-BE49-F238E27FC236}">
                <a16:creationId xmlns:a16="http://schemas.microsoft.com/office/drawing/2014/main" id="{18610F6E-BDC2-4225-A441-E7270DD7FA16}"/>
              </a:ext>
            </a:extLst>
          </p:cNvPr>
          <p:cNvSpPr/>
          <p:nvPr/>
        </p:nvSpPr>
        <p:spPr>
          <a:xfrm>
            <a:off x="406819" y="7828404"/>
            <a:ext cx="20520000" cy="5278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>
                <a:solidFill>
                  <a:schemeClr val="tx1"/>
                </a:solidFill>
              </a:rPr>
              <a:t>Overview and Concept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8DA9691-569A-4606-8644-4627BFC60A21}"/>
              </a:ext>
            </a:extLst>
          </p:cNvPr>
          <p:cNvSpPr/>
          <p:nvPr/>
        </p:nvSpPr>
        <p:spPr>
          <a:xfrm>
            <a:off x="-188" y="15120000"/>
            <a:ext cx="10692000" cy="75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9AADE9B-4CC5-4DC4-9994-3DBB6135D342}"/>
              </a:ext>
            </a:extLst>
          </p:cNvPr>
          <p:cNvSpPr/>
          <p:nvPr/>
        </p:nvSpPr>
        <p:spPr>
          <a:xfrm>
            <a:off x="10691625" y="15120000"/>
            <a:ext cx="10692000" cy="75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FF9208F-0DEF-4DF1-8454-D6BCDCE52945}"/>
              </a:ext>
            </a:extLst>
          </p:cNvPr>
          <p:cNvSpPr/>
          <p:nvPr/>
        </p:nvSpPr>
        <p:spPr>
          <a:xfrm>
            <a:off x="-188" y="22680000"/>
            <a:ext cx="10692000" cy="75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8C32293-689C-4AB3-B495-0F55BA90F9A3}"/>
              </a:ext>
            </a:extLst>
          </p:cNvPr>
          <p:cNvSpPr/>
          <p:nvPr/>
        </p:nvSpPr>
        <p:spPr>
          <a:xfrm>
            <a:off x="10691625" y="22680000"/>
            <a:ext cx="10692000" cy="75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ED4F69E-4167-4C20-816F-EBD3BF7B9494}"/>
              </a:ext>
            </a:extLst>
          </p:cNvPr>
          <p:cNvSpPr/>
          <p:nvPr/>
        </p:nvSpPr>
        <p:spPr>
          <a:xfrm>
            <a:off x="-381" y="35214"/>
            <a:ext cx="21384003" cy="221046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i="1" dirty="0">
                <a:solidFill>
                  <a:schemeClr val="tx1"/>
                </a:solidFill>
              </a:rPr>
              <a:t>CAS </a:t>
            </a:r>
            <a:r>
              <a:rPr lang="fr-FR" sz="3600" i="1" dirty="0" err="1">
                <a:solidFill>
                  <a:schemeClr val="tx1"/>
                </a:solidFill>
              </a:rPr>
              <a:t>Applied</a:t>
            </a:r>
            <a:r>
              <a:rPr lang="fr-FR" sz="3600" i="1" dirty="0">
                <a:solidFill>
                  <a:schemeClr val="tx1"/>
                </a:solidFill>
              </a:rPr>
              <a:t> Data Science – Module 2 Project – Lionel Perret – 16.10.2020</a:t>
            </a:r>
            <a:endParaRPr lang="fr-CH" sz="3600" i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E5F0E5-EB59-49B6-BE5D-0EB9111F733C}"/>
              </a:ext>
            </a:extLst>
          </p:cNvPr>
          <p:cNvSpPr/>
          <p:nvPr/>
        </p:nvSpPr>
        <p:spPr>
          <a:xfrm>
            <a:off x="0" y="3100056"/>
            <a:ext cx="21383625" cy="36993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b="1" dirty="0">
                <a:solidFill>
                  <a:srgbClr val="353744"/>
                </a:solidFill>
                <a:effectLst/>
                <a:latin typeface="Proxima Nova"/>
                <a:ea typeface="Proxima Nova"/>
                <a:cs typeface="Proxima Nova"/>
              </a:rPr>
              <a:t>Prediction of Avalanche Danger Levels</a:t>
            </a:r>
          </a:p>
          <a:p>
            <a:pPr algn="ctr"/>
            <a:r>
              <a:rPr lang="en-US" sz="7200" b="1" dirty="0">
                <a:solidFill>
                  <a:srgbClr val="353744"/>
                </a:solidFill>
                <a:effectLst/>
                <a:latin typeface="Proxima Nova"/>
                <a:ea typeface="Proxima Nova"/>
                <a:cs typeface="Proxima Nova"/>
              </a:rPr>
              <a:t>with Meteorological Data</a:t>
            </a:r>
            <a:endParaRPr lang="en-US" sz="7200" dirty="0">
              <a:solidFill>
                <a:srgbClr val="353744"/>
              </a:solidFill>
              <a:effectLst/>
              <a:latin typeface="Proxima Nova"/>
              <a:ea typeface="Proxima Nova"/>
              <a:cs typeface="Proxima Nova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D4A2F57F-4320-4E13-9016-C15497FB2E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19" y="276566"/>
            <a:ext cx="2317408" cy="1776679"/>
          </a:xfrm>
          <a:prstGeom prst="rect">
            <a:avLst/>
          </a:prstGeom>
        </p:spPr>
      </p:pic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69CB6259-ED86-4CED-A57D-92D2D0381F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94388" y="213251"/>
            <a:ext cx="2395835" cy="1903311"/>
          </a:xfrm>
          <a:prstGeom prst="rect">
            <a:avLst/>
          </a:prstGeom>
        </p:spPr>
      </p:pic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B59B8732-BFEE-4C10-8A31-4590521E878E}"/>
              </a:ext>
            </a:extLst>
          </p:cNvPr>
          <p:cNvSpPr/>
          <p:nvPr/>
        </p:nvSpPr>
        <p:spPr>
          <a:xfrm>
            <a:off x="15372998" y="12288883"/>
            <a:ext cx="4766164" cy="2342059"/>
          </a:xfrm>
          <a:prstGeom prst="roundRect">
            <a:avLst/>
          </a:prstGeom>
          <a:solidFill>
            <a:schemeClr val="bg1">
              <a:lumMod val="65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u="sng" dirty="0">
                <a:solidFill>
                  <a:schemeClr val="tx1"/>
                </a:solidFill>
              </a:rPr>
              <a:t>Critical Fresh Snow</a:t>
            </a:r>
            <a:r>
              <a:rPr lang="en-US" sz="1600" b="1" u="sng" dirty="0">
                <a:solidFill>
                  <a:schemeClr val="tx1"/>
                </a:solidFill>
              </a:rPr>
              <a:t> = 0 </a:t>
            </a:r>
          </a:p>
          <a:p>
            <a:pPr algn="ctr"/>
            <a:endParaRPr lang="en-US" sz="1600" u="sng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10 to 25 cm </a:t>
            </a:r>
            <a:r>
              <a:rPr lang="en-US" sz="1600" i="1" dirty="0">
                <a:solidFill>
                  <a:schemeClr val="tx1"/>
                </a:solidFill>
              </a:rPr>
              <a:t>Snow fall</a:t>
            </a:r>
            <a:r>
              <a:rPr lang="en-US" sz="1600" dirty="0">
                <a:solidFill>
                  <a:schemeClr val="tx1"/>
                </a:solidFill>
              </a:rPr>
              <a:t> with</a:t>
            </a:r>
            <a:r>
              <a:rPr lang="en-US" sz="1600" b="1" dirty="0">
                <a:solidFill>
                  <a:schemeClr val="tx1"/>
                </a:solidFill>
              </a:rPr>
              <a:t> “</a:t>
            </a:r>
            <a:r>
              <a:rPr lang="en-US" sz="1600" dirty="0">
                <a:solidFill>
                  <a:schemeClr val="tx1"/>
                </a:solidFill>
              </a:rPr>
              <a:t>favorable conditions”</a:t>
            </a:r>
          </a:p>
          <a:p>
            <a:pPr algn="ctr"/>
            <a:r>
              <a:rPr lang="en-US" sz="1600" i="1" dirty="0">
                <a:solidFill>
                  <a:schemeClr val="tx1"/>
                </a:solidFill>
              </a:rPr>
              <a:t>Wind max</a:t>
            </a:r>
            <a:r>
              <a:rPr lang="en-US" sz="1600" dirty="0">
                <a:solidFill>
                  <a:schemeClr val="tx1"/>
                </a:solidFill>
              </a:rPr>
              <a:t> &lt; 40km/h </a:t>
            </a:r>
            <a:r>
              <a:rPr lang="en-US" sz="1600" b="1" dirty="0">
                <a:solidFill>
                  <a:schemeClr val="tx1"/>
                </a:solidFill>
              </a:rPr>
              <a:t>AND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i="1" dirty="0">
                <a:solidFill>
                  <a:schemeClr val="tx1"/>
                </a:solidFill>
              </a:rPr>
              <a:t>Temp min</a:t>
            </a:r>
            <a:r>
              <a:rPr lang="en-US" sz="1600" dirty="0">
                <a:solidFill>
                  <a:schemeClr val="tx1"/>
                </a:solidFill>
              </a:rPr>
              <a:t> &gt; -7.5 degree C</a:t>
            </a: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OR</a:t>
            </a:r>
          </a:p>
          <a:p>
            <a:pPr algn="ctr"/>
            <a:endParaRPr lang="en-US" sz="1600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Less than 10 cm of </a:t>
            </a:r>
            <a:r>
              <a:rPr lang="en-US" sz="1600" i="1" dirty="0">
                <a:solidFill>
                  <a:schemeClr val="tx1"/>
                </a:solidFill>
              </a:rPr>
              <a:t>Snow fall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7765C41C-D984-4483-B0B2-E12BBBD5ABA1}"/>
              </a:ext>
            </a:extLst>
          </p:cNvPr>
          <p:cNvSpPr/>
          <p:nvPr/>
        </p:nvSpPr>
        <p:spPr>
          <a:xfrm>
            <a:off x="15372998" y="9754896"/>
            <a:ext cx="4766164" cy="2342059"/>
          </a:xfrm>
          <a:prstGeom prst="roundRect">
            <a:avLst/>
          </a:prstGeom>
          <a:solidFill>
            <a:srgbClr val="377DD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i="1" u="sng" dirty="0">
                <a:solidFill>
                  <a:schemeClr val="tx1"/>
                </a:solidFill>
              </a:rPr>
              <a:t>Critical Fresh Snow</a:t>
            </a:r>
            <a:r>
              <a:rPr lang="en-US" sz="1600" b="1" u="sng" dirty="0">
                <a:solidFill>
                  <a:schemeClr val="tx1"/>
                </a:solidFill>
              </a:rPr>
              <a:t> = 1</a:t>
            </a:r>
          </a:p>
          <a:p>
            <a:pPr algn="ctr"/>
            <a:endParaRPr lang="en-US" sz="1600" u="sng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10 to 25 cm </a:t>
            </a:r>
            <a:r>
              <a:rPr lang="en-US" sz="1600" i="1" dirty="0">
                <a:solidFill>
                  <a:schemeClr val="tx1"/>
                </a:solidFill>
              </a:rPr>
              <a:t>Snow fall</a:t>
            </a:r>
            <a:r>
              <a:rPr lang="en-US" sz="1600" dirty="0">
                <a:solidFill>
                  <a:schemeClr val="tx1"/>
                </a:solidFill>
              </a:rPr>
              <a:t> with</a:t>
            </a:r>
            <a:r>
              <a:rPr lang="en-US" sz="1600" b="1" dirty="0">
                <a:solidFill>
                  <a:schemeClr val="tx1"/>
                </a:solidFill>
              </a:rPr>
              <a:t> “</a:t>
            </a:r>
            <a:r>
              <a:rPr lang="en-US" sz="1600" dirty="0">
                <a:solidFill>
                  <a:schemeClr val="tx1"/>
                </a:solidFill>
              </a:rPr>
              <a:t>Unfavorable conditions”</a:t>
            </a:r>
          </a:p>
          <a:p>
            <a:pPr algn="ctr"/>
            <a:r>
              <a:rPr lang="en-US" sz="1600" i="1" dirty="0">
                <a:solidFill>
                  <a:schemeClr val="tx1"/>
                </a:solidFill>
              </a:rPr>
              <a:t>Wind max</a:t>
            </a:r>
            <a:r>
              <a:rPr lang="en-US" sz="1600" dirty="0">
                <a:solidFill>
                  <a:schemeClr val="tx1"/>
                </a:solidFill>
              </a:rPr>
              <a:t> &gt; 40km/h </a:t>
            </a:r>
            <a:r>
              <a:rPr lang="en-US" sz="1600" b="1" dirty="0">
                <a:solidFill>
                  <a:schemeClr val="tx1"/>
                </a:solidFill>
              </a:rPr>
              <a:t>OR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i="1" dirty="0">
                <a:solidFill>
                  <a:schemeClr val="tx1"/>
                </a:solidFill>
              </a:rPr>
              <a:t>Temp min</a:t>
            </a:r>
            <a:r>
              <a:rPr lang="en-US" sz="1600" dirty="0">
                <a:solidFill>
                  <a:schemeClr val="tx1"/>
                </a:solidFill>
              </a:rPr>
              <a:t> &lt; -7.5 degree C</a:t>
            </a:r>
          </a:p>
          <a:p>
            <a:pPr algn="ctr"/>
            <a:endParaRPr lang="en-US" sz="1600" b="1" dirty="0">
              <a:solidFill>
                <a:schemeClr val="tx1"/>
              </a:solidFill>
            </a:endParaRPr>
          </a:p>
          <a:p>
            <a:pPr algn="ctr"/>
            <a:r>
              <a:rPr lang="en-US" sz="1600" b="1" dirty="0">
                <a:solidFill>
                  <a:schemeClr val="tx1"/>
                </a:solidFill>
              </a:rPr>
              <a:t>OR</a:t>
            </a:r>
          </a:p>
          <a:p>
            <a:pPr algn="ctr"/>
            <a:endParaRPr lang="en-US" sz="1600" dirty="0">
              <a:solidFill>
                <a:schemeClr val="tx1"/>
              </a:solidFill>
            </a:endParaRPr>
          </a:p>
          <a:p>
            <a:pPr algn="ctr"/>
            <a:r>
              <a:rPr lang="en-US" sz="1600" dirty="0">
                <a:solidFill>
                  <a:schemeClr val="tx1"/>
                </a:solidFill>
              </a:rPr>
              <a:t>More than 25cm </a:t>
            </a:r>
            <a:r>
              <a:rPr lang="en-US" sz="1600" i="1" dirty="0">
                <a:solidFill>
                  <a:schemeClr val="tx1"/>
                </a:solidFill>
              </a:rPr>
              <a:t>Snow fall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C394AFC-CADF-4FC9-B61E-6B69EF67406B}"/>
              </a:ext>
            </a:extLst>
          </p:cNvPr>
          <p:cNvSpPr txBox="1"/>
          <p:nvPr/>
        </p:nvSpPr>
        <p:spPr>
          <a:xfrm rot="20234229">
            <a:off x="11924174" y="12293867"/>
            <a:ext cx="26359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Criteria used</a:t>
            </a:r>
          </a:p>
          <a:p>
            <a:pPr algn="ctr"/>
            <a:r>
              <a:rPr lang="en-US" b="1" dirty="0">
                <a:solidFill>
                  <a:schemeClr val="tx1"/>
                </a:solidFill>
              </a:rPr>
              <a:t>to split data into 2 classes</a:t>
            </a:r>
          </a:p>
        </p:txBody>
      </p:sp>
      <p:sp>
        <p:nvSpPr>
          <p:cNvPr id="13" name="Flèche : droite 12">
            <a:extLst>
              <a:ext uri="{FF2B5EF4-FFF2-40B4-BE49-F238E27FC236}">
                <a16:creationId xmlns:a16="http://schemas.microsoft.com/office/drawing/2014/main" id="{346E83DC-5488-43E2-861E-377035EDA046}"/>
              </a:ext>
            </a:extLst>
          </p:cNvPr>
          <p:cNvSpPr/>
          <p:nvPr/>
        </p:nvSpPr>
        <p:spPr>
          <a:xfrm rot="20220973">
            <a:off x="11741173" y="12835776"/>
            <a:ext cx="3493316" cy="50656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32" name="Connecteur droit 331">
            <a:extLst>
              <a:ext uri="{FF2B5EF4-FFF2-40B4-BE49-F238E27FC236}">
                <a16:creationId xmlns:a16="http://schemas.microsoft.com/office/drawing/2014/main" id="{6234B679-A80F-4115-BD88-F24867F51071}"/>
              </a:ext>
            </a:extLst>
          </p:cNvPr>
          <p:cNvCxnSpPr/>
          <p:nvPr/>
        </p:nvCxnSpPr>
        <p:spPr>
          <a:xfrm>
            <a:off x="6466045" y="13924969"/>
            <a:ext cx="559955" cy="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33" name="Groupe 332">
            <a:extLst>
              <a:ext uri="{FF2B5EF4-FFF2-40B4-BE49-F238E27FC236}">
                <a16:creationId xmlns:a16="http://schemas.microsoft.com/office/drawing/2014/main" id="{483DB840-FC67-4170-958A-834B768C44F9}"/>
              </a:ext>
            </a:extLst>
          </p:cNvPr>
          <p:cNvGrpSpPr/>
          <p:nvPr/>
        </p:nvGrpSpPr>
        <p:grpSpPr>
          <a:xfrm>
            <a:off x="1848570" y="9956076"/>
            <a:ext cx="3553264" cy="3643079"/>
            <a:chOff x="525854" y="1414729"/>
            <a:chExt cx="4373245" cy="4483784"/>
          </a:xfrm>
        </p:grpSpPr>
        <p:pic>
          <p:nvPicPr>
            <p:cNvPr id="334" name="Image 333">
              <a:extLst>
                <a:ext uri="{FF2B5EF4-FFF2-40B4-BE49-F238E27FC236}">
                  <a16:creationId xmlns:a16="http://schemas.microsoft.com/office/drawing/2014/main" id="{C4DB2F37-40FA-4FE9-BC62-FAEEB604BA1E}"/>
                </a:ext>
              </a:extLst>
            </p:cNvPr>
            <p:cNvPicPr/>
            <p:nvPr/>
          </p:nvPicPr>
          <p:blipFill rotWithShape="1">
            <a:blip r:embed="rId5"/>
            <a:srcRect t="9218"/>
            <a:stretch/>
          </p:blipFill>
          <p:spPr>
            <a:xfrm>
              <a:off x="525854" y="1414729"/>
              <a:ext cx="4373245" cy="4483784"/>
            </a:xfrm>
            <a:prstGeom prst="rect">
              <a:avLst/>
            </a:prstGeom>
          </p:spPr>
        </p:pic>
        <p:sp>
          <p:nvSpPr>
            <p:cNvPr id="335" name="ZoneTexte 334">
              <a:extLst>
                <a:ext uri="{FF2B5EF4-FFF2-40B4-BE49-F238E27FC236}">
                  <a16:creationId xmlns:a16="http://schemas.microsoft.com/office/drawing/2014/main" id="{49428CB2-DA5C-470B-86D6-3140486ED71C}"/>
                </a:ext>
              </a:extLst>
            </p:cNvPr>
            <p:cNvSpPr txBox="1"/>
            <p:nvPr/>
          </p:nvSpPr>
          <p:spPr>
            <a:xfrm>
              <a:off x="678621" y="3581937"/>
              <a:ext cx="954634" cy="4545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fr-CH" b="1" dirty="0">
                  <a:solidFill>
                    <a:schemeClr val="accent4">
                      <a:lumMod val="75000"/>
                    </a:schemeClr>
                  </a:solidFill>
                </a:rPr>
                <a:t>Davos</a:t>
              </a:r>
            </a:p>
          </p:txBody>
        </p:sp>
        <p:cxnSp>
          <p:nvCxnSpPr>
            <p:cNvPr id="336" name="Connecteur droit avec flèche 335">
              <a:extLst>
                <a:ext uri="{FF2B5EF4-FFF2-40B4-BE49-F238E27FC236}">
                  <a16:creationId xmlns:a16="http://schemas.microsoft.com/office/drawing/2014/main" id="{D5D847A1-8129-422F-A3E8-4E60A19DA7B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99219" y="3160860"/>
              <a:ext cx="1347542" cy="2695598"/>
            </a:xfrm>
            <a:prstGeom prst="straightConnector1">
              <a:avLst/>
            </a:prstGeom>
            <a:ln w="57150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7" name="Connecteur droit avec flèche 336">
              <a:extLst>
                <a:ext uri="{FF2B5EF4-FFF2-40B4-BE49-F238E27FC236}">
                  <a16:creationId xmlns:a16="http://schemas.microsoft.com/office/drawing/2014/main" id="{09579139-2515-4A37-B758-4C9493261DCC}"/>
                </a:ext>
              </a:extLst>
            </p:cNvPr>
            <p:cNvCxnSpPr>
              <a:cxnSpLocks/>
              <a:stCxn id="335" idx="3"/>
              <a:endCxn id="338" idx="1"/>
            </p:cNvCxnSpPr>
            <p:nvPr/>
          </p:nvCxnSpPr>
          <p:spPr>
            <a:xfrm>
              <a:off x="1633255" y="3809218"/>
              <a:ext cx="524355" cy="73393"/>
            </a:xfrm>
            <a:prstGeom prst="straightConnector1">
              <a:avLst/>
            </a:prstGeom>
            <a:ln w="57150">
              <a:solidFill>
                <a:schemeClr val="accent4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8" name="Ellipse 40">
              <a:extLst>
                <a:ext uri="{FF2B5EF4-FFF2-40B4-BE49-F238E27FC236}">
                  <a16:creationId xmlns:a16="http://schemas.microsoft.com/office/drawing/2014/main" id="{C070BDBE-01A5-4741-A0F0-22677C16053B}"/>
                </a:ext>
              </a:extLst>
            </p:cNvPr>
            <p:cNvSpPr/>
            <p:nvPr/>
          </p:nvSpPr>
          <p:spPr>
            <a:xfrm>
              <a:off x="2157611" y="3832916"/>
              <a:ext cx="107342" cy="9939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38100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 sz="1463"/>
            </a:p>
          </p:txBody>
        </p:sp>
        <p:cxnSp>
          <p:nvCxnSpPr>
            <p:cNvPr id="339" name="Connecteur droit avec flèche 338">
              <a:extLst>
                <a:ext uri="{FF2B5EF4-FFF2-40B4-BE49-F238E27FC236}">
                  <a16:creationId xmlns:a16="http://schemas.microsoft.com/office/drawing/2014/main" id="{F6934544-2379-4644-BFD3-D404C1D07199}"/>
                </a:ext>
              </a:extLst>
            </p:cNvPr>
            <p:cNvCxnSpPr/>
            <p:nvPr/>
          </p:nvCxnSpPr>
          <p:spPr>
            <a:xfrm flipH="1">
              <a:off x="4102873" y="2441050"/>
              <a:ext cx="27830" cy="2472856"/>
            </a:xfrm>
            <a:prstGeom prst="straightConnector1">
              <a:avLst/>
            </a:prstGeom>
            <a:ln w="38100">
              <a:solidFill>
                <a:schemeClr val="accent4">
                  <a:lumMod val="60000"/>
                  <a:lumOff val="4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0" name="ZoneTexte 339">
              <a:extLst>
                <a:ext uri="{FF2B5EF4-FFF2-40B4-BE49-F238E27FC236}">
                  <a16:creationId xmlns:a16="http://schemas.microsoft.com/office/drawing/2014/main" id="{BF8D8740-2DED-4A1E-998B-D984914DEAAB}"/>
                </a:ext>
              </a:extLst>
            </p:cNvPr>
            <p:cNvSpPr txBox="1"/>
            <p:nvPr/>
          </p:nvSpPr>
          <p:spPr>
            <a:xfrm>
              <a:off x="3577771" y="3572881"/>
              <a:ext cx="1089450" cy="45456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</p:spPr>
          <p:txBody>
            <a:bodyPr wrap="none" rtlCol="0">
              <a:spAutoFit/>
            </a:bodyPr>
            <a:lstStyle/>
            <a:p>
              <a:pPr algn="ctr"/>
              <a:r>
                <a:rPr lang="fr-CH" b="1" dirty="0">
                  <a:solidFill>
                    <a:schemeClr val="accent4">
                      <a:lumMod val="75000"/>
                    </a:schemeClr>
                  </a:solidFill>
                </a:rPr>
                <a:t>~ 17km</a:t>
              </a:r>
            </a:p>
          </p:txBody>
        </p:sp>
      </p:grpSp>
      <p:grpSp>
        <p:nvGrpSpPr>
          <p:cNvPr id="341" name="Groupe 340">
            <a:extLst>
              <a:ext uri="{FF2B5EF4-FFF2-40B4-BE49-F238E27FC236}">
                <a16:creationId xmlns:a16="http://schemas.microsoft.com/office/drawing/2014/main" id="{432FD266-4BBA-4287-BAD6-64A627760EA2}"/>
              </a:ext>
            </a:extLst>
          </p:cNvPr>
          <p:cNvGrpSpPr/>
          <p:nvPr/>
        </p:nvGrpSpPr>
        <p:grpSpPr>
          <a:xfrm>
            <a:off x="1887633" y="13188222"/>
            <a:ext cx="4100763" cy="1521562"/>
            <a:chOff x="465049" y="5274013"/>
            <a:chExt cx="4100763" cy="1521562"/>
          </a:xfrm>
        </p:grpSpPr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420DB376-353B-49BA-81F2-ADF7A16AD873}"/>
                </a:ext>
              </a:extLst>
            </p:cNvPr>
            <p:cNvSpPr/>
            <p:nvPr/>
          </p:nvSpPr>
          <p:spPr>
            <a:xfrm>
              <a:off x="465049" y="5274013"/>
              <a:ext cx="4100763" cy="147742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57150">
              <a:solidFill>
                <a:schemeClr val="accent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sp>
          <p:nvSpPr>
            <p:cNvPr id="343" name="ZoneTexte 342">
              <a:extLst>
                <a:ext uri="{FF2B5EF4-FFF2-40B4-BE49-F238E27FC236}">
                  <a16:creationId xmlns:a16="http://schemas.microsoft.com/office/drawing/2014/main" id="{A2185432-B95F-46E9-A53C-764A0F18FCA6}"/>
                </a:ext>
              </a:extLst>
            </p:cNvPr>
            <p:cNvSpPr txBox="1"/>
            <p:nvPr/>
          </p:nvSpPr>
          <p:spPr>
            <a:xfrm>
              <a:off x="465049" y="5318247"/>
              <a:ext cx="2059479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accent1"/>
                  </a:solidFill>
                </a:rPr>
                <a:t>DATA SET 2</a:t>
              </a:r>
              <a:endParaRPr lang="en-US" b="1" i="0" dirty="0">
                <a:solidFill>
                  <a:schemeClr val="accent1"/>
                </a:solidFill>
                <a:effectLst/>
              </a:endParaRPr>
            </a:p>
            <a:p>
              <a:pPr algn="ctr"/>
              <a:r>
                <a:rPr lang="en-US" b="1" i="0" dirty="0">
                  <a:solidFill>
                    <a:schemeClr val="accent1"/>
                  </a:solidFill>
                  <a:effectLst/>
                </a:rPr>
                <a:t>Weissfluhjoch</a:t>
              </a:r>
            </a:p>
            <a:p>
              <a:pPr algn="ctr"/>
              <a:r>
                <a:rPr lang="en-US" b="1" i="0" dirty="0">
                  <a:solidFill>
                    <a:schemeClr val="accent1"/>
                  </a:solidFill>
                  <a:effectLst/>
                </a:rPr>
                <a:t>Meteorological and snowpack measurements</a:t>
              </a:r>
            </a:p>
          </p:txBody>
        </p:sp>
        <p:pic>
          <p:nvPicPr>
            <p:cNvPr id="344" name="Image 343">
              <a:extLst>
                <a:ext uri="{FF2B5EF4-FFF2-40B4-BE49-F238E27FC236}">
                  <a16:creationId xmlns:a16="http://schemas.microsoft.com/office/drawing/2014/main" id="{B0B17937-16DE-40C8-A040-91748D5A2CC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496709" y="5298877"/>
              <a:ext cx="2033105" cy="1416536"/>
            </a:xfrm>
            <a:prstGeom prst="rect">
              <a:avLst/>
            </a:prstGeom>
          </p:spPr>
        </p:pic>
      </p:grpSp>
      <p:cxnSp>
        <p:nvCxnSpPr>
          <p:cNvPr id="345" name="Connecteur droit avec flèche 344">
            <a:extLst>
              <a:ext uri="{FF2B5EF4-FFF2-40B4-BE49-F238E27FC236}">
                <a16:creationId xmlns:a16="http://schemas.microsoft.com/office/drawing/2014/main" id="{E40334E9-3705-4065-B6AE-137343AB5A2D}"/>
              </a:ext>
            </a:extLst>
          </p:cNvPr>
          <p:cNvCxnSpPr>
            <a:cxnSpLocks/>
          </p:cNvCxnSpPr>
          <p:nvPr/>
        </p:nvCxnSpPr>
        <p:spPr>
          <a:xfrm>
            <a:off x="3684705" y="9982974"/>
            <a:ext cx="0" cy="851205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6" name="Google Shape;606;p86">
            <a:extLst>
              <a:ext uri="{FF2B5EF4-FFF2-40B4-BE49-F238E27FC236}">
                <a16:creationId xmlns:a16="http://schemas.microsoft.com/office/drawing/2014/main" id="{6BF5C5D9-E609-4A47-B994-0F16CED60D02}"/>
              </a:ext>
            </a:extLst>
          </p:cNvPr>
          <p:cNvSpPr/>
          <p:nvPr/>
        </p:nvSpPr>
        <p:spPr>
          <a:xfrm>
            <a:off x="5451561" y="10353843"/>
            <a:ext cx="2028967" cy="2030400"/>
          </a:xfrm>
          <a:prstGeom prst="ellipse">
            <a:avLst/>
          </a:prstGeom>
          <a:solidFill>
            <a:schemeClr val="lt2"/>
          </a:solidFill>
          <a:ln w="571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9044" tIns="99044" rIns="99044" bIns="99044" anchor="ctr" anchorCtr="0">
            <a:noAutofit/>
          </a:bodyPr>
          <a:lstStyle/>
          <a:p>
            <a:pPr algn="ctr"/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Combination</a:t>
            </a:r>
          </a:p>
          <a:p>
            <a:pPr algn="ctr"/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 </a:t>
            </a:r>
          </a:p>
          <a:p>
            <a:pPr algn="ctr"/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Analysis</a:t>
            </a:r>
            <a:endParaRPr lang="fr-CH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7" name="Ellipse 346">
            <a:extLst>
              <a:ext uri="{FF2B5EF4-FFF2-40B4-BE49-F238E27FC236}">
                <a16:creationId xmlns:a16="http://schemas.microsoft.com/office/drawing/2014/main" id="{EE4F4131-11B5-4E27-9561-139B6EC6ABF5}"/>
              </a:ext>
            </a:extLst>
          </p:cNvPr>
          <p:cNvSpPr/>
          <p:nvPr/>
        </p:nvSpPr>
        <p:spPr>
          <a:xfrm>
            <a:off x="2973562" y="11277238"/>
            <a:ext cx="168571" cy="15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348" name="Connecteur : en angle 347">
            <a:extLst>
              <a:ext uri="{FF2B5EF4-FFF2-40B4-BE49-F238E27FC236}">
                <a16:creationId xmlns:a16="http://schemas.microsoft.com/office/drawing/2014/main" id="{1BA030BE-0A9B-4587-A7A7-CF1456E58F88}"/>
              </a:ext>
            </a:extLst>
          </p:cNvPr>
          <p:cNvCxnSpPr>
            <a:cxnSpLocks/>
            <a:stCxn id="342" idx="3"/>
            <a:endCxn id="346" idx="4"/>
          </p:cNvCxnSpPr>
          <p:nvPr/>
        </p:nvCxnSpPr>
        <p:spPr>
          <a:xfrm flipV="1">
            <a:off x="5988396" y="12384243"/>
            <a:ext cx="477649" cy="1542690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9" name="Connecteur : en angle 348">
            <a:extLst>
              <a:ext uri="{FF2B5EF4-FFF2-40B4-BE49-F238E27FC236}">
                <a16:creationId xmlns:a16="http://schemas.microsoft.com/office/drawing/2014/main" id="{E759D0A9-5B4C-4467-B604-7E7B6457DEA3}"/>
              </a:ext>
            </a:extLst>
          </p:cNvPr>
          <p:cNvCxnSpPr>
            <a:cxnSpLocks/>
            <a:stCxn id="358" idx="3"/>
            <a:endCxn id="346" idx="0"/>
          </p:cNvCxnSpPr>
          <p:nvPr/>
        </p:nvCxnSpPr>
        <p:spPr>
          <a:xfrm>
            <a:off x="5988396" y="9392841"/>
            <a:ext cx="477649" cy="961002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0" name="Rectangle 349">
            <a:extLst>
              <a:ext uri="{FF2B5EF4-FFF2-40B4-BE49-F238E27FC236}">
                <a16:creationId xmlns:a16="http://schemas.microsoft.com/office/drawing/2014/main" id="{8FEF0612-E956-4AFB-A407-BA01EDECA238}"/>
              </a:ext>
            </a:extLst>
          </p:cNvPr>
          <p:cNvSpPr/>
          <p:nvPr/>
        </p:nvSpPr>
        <p:spPr>
          <a:xfrm>
            <a:off x="7888952" y="10539909"/>
            <a:ext cx="3561312" cy="1664408"/>
          </a:xfrm>
          <a:prstGeom prst="rect">
            <a:avLst/>
          </a:prstGeom>
          <a:solidFill>
            <a:schemeClr val="lt2"/>
          </a:solidFill>
          <a:ln w="571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9044" tIns="99044" rIns="99044" bIns="99044" anchor="ctr" anchorCtr="0">
            <a:no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Module 2 – Project </a:t>
            </a:r>
          </a:p>
          <a:p>
            <a:pPr algn="ctr"/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b="1" dirty="0"/>
              <a:t>Investigate the Influence of Meteorological Parameters on the Number of Avalanches</a:t>
            </a:r>
          </a:p>
        </p:txBody>
      </p:sp>
      <p:cxnSp>
        <p:nvCxnSpPr>
          <p:cNvPr id="351" name="Connecteur droit avec flèche 350">
            <a:extLst>
              <a:ext uri="{FF2B5EF4-FFF2-40B4-BE49-F238E27FC236}">
                <a16:creationId xmlns:a16="http://schemas.microsoft.com/office/drawing/2014/main" id="{9A5E65CA-4CBF-45C3-84B0-32F3B5427A6D}"/>
              </a:ext>
            </a:extLst>
          </p:cNvPr>
          <p:cNvCxnSpPr>
            <a:cxnSpLocks/>
            <a:stCxn id="346" idx="6"/>
            <a:endCxn id="350" idx="1"/>
          </p:cNvCxnSpPr>
          <p:nvPr/>
        </p:nvCxnSpPr>
        <p:spPr>
          <a:xfrm>
            <a:off x="7480528" y="11369043"/>
            <a:ext cx="408424" cy="30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52" name="ZoneTexte 351">
            <a:extLst>
              <a:ext uri="{FF2B5EF4-FFF2-40B4-BE49-F238E27FC236}">
                <a16:creationId xmlns:a16="http://schemas.microsoft.com/office/drawing/2014/main" id="{AE7139F1-8888-400E-8D25-CBDFBEC7C452}"/>
              </a:ext>
            </a:extLst>
          </p:cNvPr>
          <p:cNvSpPr txBox="1"/>
          <p:nvPr/>
        </p:nvSpPr>
        <p:spPr>
          <a:xfrm>
            <a:off x="8615613" y="13966009"/>
            <a:ext cx="243585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/>
          </a:p>
        </p:txBody>
      </p:sp>
      <p:sp>
        <p:nvSpPr>
          <p:cNvPr id="353" name="Rectangle 352">
            <a:extLst>
              <a:ext uri="{FF2B5EF4-FFF2-40B4-BE49-F238E27FC236}">
                <a16:creationId xmlns:a16="http://schemas.microsoft.com/office/drawing/2014/main" id="{CF07AFD4-C5C0-4B85-A8C0-D1B786DBB3E8}"/>
              </a:ext>
            </a:extLst>
          </p:cNvPr>
          <p:cNvSpPr/>
          <p:nvPr/>
        </p:nvSpPr>
        <p:spPr>
          <a:xfrm>
            <a:off x="7876979" y="8721079"/>
            <a:ext cx="3534222" cy="1471273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9044" tIns="99044" rIns="99044" bIns="99044" anchor="ctr" anchorCtr="0">
            <a:no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Module 3 – Project</a:t>
            </a:r>
          </a:p>
          <a:p>
            <a:pPr algn="ctr"/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algn="ctr"/>
            <a:r>
              <a:rPr lang="en-US" b="1" dirty="0"/>
              <a:t>Prediction of</a:t>
            </a:r>
          </a:p>
          <a:p>
            <a:pPr algn="ctr"/>
            <a:r>
              <a:rPr lang="en-US" b="1" dirty="0"/>
              <a:t>Avalanche Danger Levels</a:t>
            </a:r>
          </a:p>
          <a:p>
            <a:pPr algn="ctr"/>
            <a:r>
              <a:rPr lang="en-US" b="1" dirty="0"/>
              <a:t>with Meteorological Parameters</a:t>
            </a:r>
          </a:p>
        </p:txBody>
      </p:sp>
      <p:pic>
        <p:nvPicPr>
          <p:cNvPr id="354" name="Image 353">
            <a:extLst>
              <a:ext uri="{FF2B5EF4-FFF2-40B4-BE49-F238E27FC236}">
                <a16:creationId xmlns:a16="http://schemas.microsoft.com/office/drawing/2014/main" id="{9A2505EC-C821-4449-B118-8937CF9133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39794" y="12680714"/>
            <a:ext cx="4371407" cy="2015252"/>
          </a:xfrm>
          <a:prstGeom prst="rect">
            <a:avLst/>
          </a:prstGeom>
          <a:noFill/>
          <a:ln w="57150">
            <a:noFill/>
          </a:ln>
        </p:spPr>
      </p:pic>
      <p:sp>
        <p:nvSpPr>
          <p:cNvPr id="355" name="ZoneTexte 354">
            <a:extLst>
              <a:ext uri="{FF2B5EF4-FFF2-40B4-BE49-F238E27FC236}">
                <a16:creationId xmlns:a16="http://schemas.microsoft.com/office/drawing/2014/main" id="{99BBA468-6C7F-4B23-9037-996A904A4232}"/>
              </a:ext>
            </a:extLst>
          </p:cNvPr>
          <p:cNvSpPr txBox="1"/>
          <p:nvPr/>
        </p:nvSpPr>
        <p:spPr>
          <a:xfrm>
            <a:off x="7002880" y="12356437"/>
            <a:ext cx="4444739" cy="677108"/>
          </a:xfrm>
          <a:prstGeom prst="rect">
            <a:avLst/>
          </a:prstGeom>
          <a:solidFill>
            <a:srgbClr val="377DD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Recommendation for ski touring</a:t>
            </a:r>
          </a:p>
          <a:p>
            <a:pPr algn="ctr"/>
            <a:r>
              <a:rPr lang="en-US" b="1" dirty="0"/>
              <a:t>Definition of critical amount of fresh </a:t>
            </a:r>
            <a:r>
              <a:rPr lang="en-US" sz="2000" b="1" dirty="0"/>
              <a:t>snow</a:t>
            </a:r>
            <a:endParaRPr lang="en-US" b="1" dirty="0"/>
          </a:p>
        </p:txBody>
      </p:sp>
      <p:sp>
        <p:nvSpPr>
          <p:cNvPr id="356" name="Rectangle 355">
            <a:extLst>
              <a:ext uri="{FF2B5EF4-FFF2-40B4-BE49-F238E27FC236}">
                <a16:creationId xmlns:a16="http://schemas.microsoft.com/office/drawing/2014/main" id="{9D51805E-7169-4F77-B8A7-2304989AC58F}"/>
              </a:ext>
            </a:extLst>
          </p:cNvPr>
          <p:cNvSpPr/>
          <p:nvPr/>
        </p:nvSpPr>
        <p:spPr>
          <a:xfrm>
            <a:off x="7002880" y="12366127"/>
            <a:ext cx="4408321" cy="229951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pSp>
        <p:nvGrpSpPr>
          <p:cNvPr id="357" name="Groupe 356">
            <a:extLst>
              <a:ext uri="{FF2B5EF4-FFF2-40B4-BE49-F238E27FC236}">
                <a16:creationId xmlns:a16="http://schemas.microsoft.com/office/drawing/2014/main" id="{364FA6E1-7F18-42DC-BE6C-C67650842523}"/>
              </a:ext>
            </a:extLst>
          </p:cNvPr>
          <p:cNvGrpSpPr/>
          <p:nvPr/>
        </p:nvGrpSpPr>
        <p:grpSpPr>
          <a:xfrm>
            <a:off x="1887633" y="8654130"/>
            <a:ext cx="4100763" cy="1477421"/>
            <a:chOff x="507674" y="3685982"/>
            <a:chExt cx="4100763" cy="1477421"/>
          </a:xfrm>
        </p:grpSpPr>
        <p:sp>
          <p:nvSpPr>
            <p:cNvPr id="358" name="Rectangle 357">
              <a:extLst>
                <a:ext uri="{FF2B5EF4-FFF2-40B4-BE49-F238E27FC236}">
                  <a16:creationId xmlns:a16="http://schemas.microsoft.com/office/drawing/2014/main" id="{683CDA3F-7967-4529-8F80-E3E180A8707F}"/>
                </a:ext>
              </a:extLst>
            </p:cNvPr>
            <p:cNvSpPr/>
            <p:nvPr/>
          </p:nvSpPr>
          <p:spPr>
            <a:xfrm>
              <a:off x="507674" y="3685982"/>
              <a:ext cx="4100763" cy="1477421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5715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pic>
          <p:nvPicPr>
            <p:cNvPr id="359" name="Image 358">
              <a:extLst>
                <a:ext uri="{FF2B5EF4-FFF2-40B4-BE49-F238E27FC236}">
                  <a16:creationId xmlns:a16="http://schemas.microsoft.com/office/drawing/2014/main" id="{0C336022-F7B8-4A4E-9AD4-D56C3800C9F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-121" r="1444" b="12618"/>
            <a:stretch/>
          </p:blipFill>
          <p:spPr>
            <a:xfrm>
              <a:off x="2534151" y="3707389"/>
              <a:ext cx="2041284" cy="1423450"/>
            </a:xfrm>
            <a:prstGeom prst="rect">
              <a:avLst/>
            </a:prstGeom>
          </p:spPr>
        </p:pic>
        <p:sp>
          <p:nvSpPr>
            <p:cNvPr id="360" name="ZoneTexte 359">
              <a:extLst>
                <a:ext uri="{FF2B5EF4-FFF2-40B4-BE49-F238E27FC236}">
                  <a16:creationId xmlns:a16="http://schemas.microsoft.com/office/drawing/2014/main" id="{FFB24461-EFDE-4FFA-B67F-FBF72A544DF8}"/>
                </a:ext>
              </a:extLst>
            </p:cNvPr>
            <p:cNvSpPr txBox="1"/>
            <p:nvPr/>
          </p:nvSpPr>
          <p:spPr>
            <a:xfrm>
              <a:off x="510127" y="3838346"/>
              <a:ext cx="2021251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b="1" dirty="0">
                  <a:solidFill>
                    <a:srgbClr val="FF0000"/>
                  </a:solidFill>
                </a:rPr>
                <a:t>DATA SET 1</a:t>
              </a:r>
              <a:endParaRPr lang="fr-CH" b="1" dirty="0">
                <a:solidFill>
                  <a:srgbClr val="FF0000"/>
                </a:solidFill>
              </a:endParaRPr>
            </a:p>
            <a:p>
              <a:pPr algn="ctr"/>
              <a:r>
                <a:rPr lang="fr-CH" b="1" dirty="0">
                  <a:solidFill>
                    <a:srgbClr val="FF0000"/>
                  </a:solidFill>
                </a:rPr>
                <a:t>13’918 </a:t>
              </a:r>
              <a:r>
                <a:rPr lang="fr-CH" b="1" dirty="0" err="1">
                  <a:solidFill>
                    <a:srgbClr val="FF0000"/>
                  </a:solidFill>
                </a:rPr>
                <a:t>Recorded</a:t>
              </a:r>
              <a:endParaRPr lang="it-IT" b="1" i="0" dirty="0">
                <a:solidFill>
                  <a:srgbClr val="FF0000"/>
                </a:solidFill>
                <a:effectLst/>
              </a:endParaRPr>
            </a:p>
            <a:p>
              <a:pPr algn="ctr"/>
              <a:r>
                <a:rPr lang="it-IT" b="1" i="0" dirty="0">
                  <a:solidFill>
                    <a:srgbClr val="FF0000"/>
                  </a:solidFill>
                  <a:effectLst/>
                </a:rPr>
                <a:t>Snow Avalanches</a:t>
              </a:r>
            </a:p>
            <a:p>
              <a:pPr algn="ctr"/>
              <a:r>
                <a:rPr lang="it-IT" b="1" i="0" dirty="0">
                  <a:solidFill>
                    <a:srgbClr val="FF0000"/>
                  </a:solidFill>
                  <a:effectLst/>
                </a:rPr>
                <a:t>1999-2019</a:t>
              </a:r>
            </a:p>
          </p:txBody>
        </p:sp>
      </p:grpSp>
      <p:sp>
        <p:nvSpPr>
          <p:cNvPr id="362" name="Rectangle 361">
            <a:extLst>
              <a:ext uri="{FF2B5EF4-FFF2-40B4-BE49-F238E27FC236}">
                <a16:creationId xmlns:a16="http://schemas.microsoft.com/office/drawing/2014/main" id="{268C2215-6C6E-42C9-98A2-A1E4BC89F8CC}"/>
              </a:ext>
            </a:extLst>
          </p:cNvPr>
          <p:cNvSpPr/>
          <p:nvPr/>
        </p:nvSpPr>
        <p:spPr>
          <a:xfrm>
            <a:off x="0" y="7572093"/>
            <a:ext cx="21383620" cy="75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385" name="Rectangle 384">
            <a:extLst>
              <a:ext uri="{FF2B5EF4-FFF2-40B4-BE49-F238E27FC236}">
                <a16:creationId xmlns:a16="http://schemas.microsoft.com/office/drawing/2014/main" id="{9A68E814-2097-41E2-AFE7-A6C6910957E2}"/>
              </a:ext>
            </a:extLst>
          </p:cNvPr>
          <p:cNvSpPr/>
          <p:nvPr/>
        </p:nvSpPr>
        <p:spPr>
          <a:xfrm>
            <a:off x="417328" y="15627921"/>
            <a:ext cx="9858851" cy="5278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>
                <a:solidFill>
                  <a:schemeClr val="tx1"/>
                </a:solidFill>
              </a:rPr>
              <a:t>Data Available in the Avalanche Dataset</a:t>
            </a:r>
          </a:p>
        </p:txBody>
      </p:sp>
      <p:pic>
        <p:nvPicPr>
          <p:cNvPr id="386" name="Image 385">
            <a:extLst>
              <a:ext uri="{FF2B5EF4-FFF2-40B4-BE49-F238E27FC236}">
                <a16:creationId xmlns:a16="http://schemas.microsoft.com/office/drawing/2014/main" id="{2CDC27CD-9656-493B-B7E7-61887CC07FE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15903" y="18853824"/>
            <a:ext cx="2856849" cy="2307157"/>
          </a:xfrm>
          <a:prstGeom prst="rect">
            <a:avLst/>
          </a:prstGeom>
          <a:ln>
            <a:noFill/>
          </a:ln>
        </p:spPr>
      </p:pic>
      <p:sp>
        <p:nvSpPr>
          <p:cNvPr id="387" name="Espace réservé du contenu 14">
            <a:extLst>
              <a:ext uri="{FF2B5EF4-FFF2-40B4-BE49-F238E27FC236}">
                <a16:creationId xmlns:a16="http://schemas.microsoft.com/office/drawing/2014/main" id="{5AAF8A40-291B-48AD-9CAF-550571D73630}"/>
              </a:ext>
            </a:extLst>
          </p:cNvPr>
          <p:cNvSpPr txBox="1">
            <a:spLocks/>
          </p:cNvSpPr>
          <p:nvPr/>
        </p:nvSpPr>
        <p:spPr>
          <a:xfrm>
            <a:off x="1429175" y="21571586"/>
            <a:ext cx="8048847" cy="6185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</a:t>
            </a:r>
            <a:r>
              <a:rPr lang="en-US" sz="1600" dirty="0"/>
              <a:t>Number of NATURAL triggered avalanches per day increases with the danger level</a:t>
            </a:r>
          </a:p>
          <a:p>
            <a:pPr marL="457200" lvl="1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Number of HUMAN triggered avalanches per day slightly decrease with danger level 4</a:t>
            </a:r>
          </a:p>
        </p:txBody>
      </p:sp>
      <p:pic>
        <p:nvPicPr>
          <p:cNvPr id="388" name="Image 387">
            <a:extLst>
              <a:ext uri="{FF2B5EF4-FFF2-40B4-BE49-F238E27FC236}">
                <a16:creationId xmlns:a16="http://schemas.microsoft.com/office/drawing/2014/main" id="{59E5B081-0BE0-4956-953E-D77D1E5E48C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4344" y="18423118"/>
            <a:ext cx="3733651" cy="3111377"/>
          </a:xfrm>
          <a:prstGeom prst="rect">
            <a:avLst/>
          </a:prstGeom>
        </p:spPr>
      </p:pic>
      <p:grpSp>
        <p:nvGrpSpPr>
          <p:cNvPr id="389" name="Groupe 388">
            <a:extLst>
              <a:ext uri="{FF2B5EF4-FFF2-40B4-BE49-F238E27FC236}">
                <a16:creationId xmlns:a16="http://schemas.microsoft.com/office/drawing/2014/main" id="{E47DF7F5-516B-4CD4-8A80-5C02635D77BB}"/>
              </a:ext>
            </a:extLst>
          </p:cNvPr>
          <p:cNvGrpSpPr/>
          <p:nvPr/>
        </p:nvGrpSpPr>
        <p:grpSpPr>
          <a:xfrm>
            <a:off x="6953935" y="16564894"/>
            <a:ext cx="2768929" cy="1273890"/>
            <a:chOff x="6692570" y="2349342"/>
            <a:chExt cx="2768929" cy="1273890"/>
          </a:xfrm>
        </p:grpSpPr>
        <p:sp>
          <p:nvSpPr>
            <p:cNvPr id="390" name="Rectangle : coins arrondis 389">
              <a:extLst>
                <a:ext uri="{FF2B5EF4-FFF2-40B4-BE49-F238E27FC236}">
                  <a16:creationId xmlns:a16="http://schemas.microsoft.com/office/drawing/2014/main" id="{4293D607-7354-417D-9AB9-BA8DCE21A3C3}"/>
                </a:ext>
              </a:extLst>
            </p:cNvPr>
            <p:cNvSpPr/>
            <p:nvPr/>
          </p:nvSpPr>
          <p:spPr>
            <a:xfrm>
              <a:off x="6692572" y="2349342"/>
              <a:ext cx="2768927" cy="194232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CH" sz="894" b="1" dirty="0"/>
                <a:t>3 avalanches triggered artificialy, for security reasons</a:t>
              </a:r>
            </a:p>
          </p:txBody>
        </p:sp>
        <p:sp>
          <p:nvSpPr>
            <p:cNvPr id="391" name="Rectangle : coins arrondis 390">
              <a:extLst>
                <a:ext uri="{FF2B5EF4-FFF2-40B4-BE49-F238E27FC236}">
                  <a16:creationId xmlns:a16="http://schemas.microsoft.com/office/drawing/2014/main" id="{CDFC348B-27AC-4D61-9951-99EB749C28FE}"/>
                </a:ext>
              </a:extLst>
            </p:cNvPr>
            <p:cNvSpPr/>
            <p:nvPr/>
          </p:nvSpPr>
          <p:spPr>
            <a:xfrm>
              <a:off x="6692572" y="2867242"/>
              <a:ext cx="2768925" cy="194232"/>
            </a:xfrm>
            <a:prstGeom prst="roundRect">
              <a:avLst/>
            </a:prstGeom>
            <a:ln w="28575"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94" b="1" dirty="0"/>
                <a:t>1 avalanche triggered by human causes</a:t>
              </a:r>
              <a:endParaRPr lang="fr-CH" sz="894" b="1" dirty="0"/>
            </a:p>
          </p:txBody>
        </p:sp>
        <p:sp>
          <p:nvSpPr>
            <p:cNvPr id="392" name="Rectangle : coins arrondis 391">
              <a:extLst>
                <a:ext uri="{FF2B5EF4-FFF2-40B4-BE49-F238E27FC236}">
                  <a16:creationId xmlns:a16="http://schemas.microsoft.com/office/drawing/2014/main" id="{BFA4E763-A770-44F2-BE0F-07D7018C274B}"/>
                </a:ext>
              </a:extLst>
            </p:cNvPr>
            <p:cNvSpPr/>
            <p:nvPr/>
          </p:nvSpPr>
          <p:spPr>
            <a:xfrm>
              <a:off x="6692573" y="2608292"/>
              <a:ext cx="2768926" cy="194232"/>
            </a:xfrm>
            <a:prstGeom prst="roundRect">
              <a:avLst/>
            </a:prstGeom>
            <a:ln w="28575">
              <a:solidFill>
                <a:schemeClr val="accent6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CH" sz="894" b="1" dirty="0"/>
                <a:t>2 avalanches triggered by natural causes</a:t>
              </a:r>
            </a:p>
          </p:txBody>
        </p:sp>
        <p:sp>
          <p:nvSpPr>
            <p:cNvPr id="393" name="Rectangle : coins arrondis 392">
              <a:extLst>
                <a:ext uri="{FF2B5EF4-FFF2-40B4-BE49-F238E27FC236}">
                  <a16:creationId xmlns:a16="http://schemas.microsoft.com/office/drawing/2014/main" id="{A7F97202-627B-448F-B659-89705F04D465}"/>
                </a:ext>
              </a:extLst>
            </p:cNvPr>
            <p:cNvSpPr/>
            <p:nvPr/>
          </p:nvSpPr>
          <p:spPr>
            <a:xfrm>
              <a:off x="6692573" y="3143782"/>
              <a:ext cx="2768924" cy="194232"/>
            </a:xfrm>
            <a:prstGeom prst="roundRect">
              <a:avLst/>
            </a:prstGeom>
            <a:ln w="28575">
              <a:solidFill>
                <a:schemeClr val="accent4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94" b="1" dirty="0"/>
                <a:t>1 “wet” snow avalanche</a:t>
              </a:r>
            </a:p>
          </p:txBody>
        </p:sp>
        <p:sp>
          <p:nvSpPr>
            <p:cNvPr id="394" name="Rectangle : coins arrondis 393">
              <a:extLst>
                <a:ext uri="{FF2B5EF4-FFF2-40B4-BE49-F238E27FC236}">
                  <a16:creationId xmlns:a16="http://schemas.microsoft.com/office/drawing/2014/main" id="{FED51A74-5D35-44A8-BD28-2C13AA043333}"/>
                </a:ext>
              </a:extLst>
            </p:cNvPr>
            <p:cNvSpPr/>
            <p:nvPr/>
          </p:nvSpPr>
          <p:spPr>
            <a:xfrm>
              <a:off x="6692570" y="3429000"/>
              <a:ext cx="2768923" cy="194232"/>
            </a:xfrm>
            <a:prstGeom prst="roundRect">
              <a:avLst/>
            </a:prstGeom>
            <a:ln w="28575">
              <a:solidFill>
                <a:schemeClr val="accent1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894" b="1" dirty="0"/>
                <a:t>5 “dry” snow avalanches</a:t>
              </a:r>
            </a:p>
          </p:txBody>
        </p:sp>
      </p:grpSp>
      <p:grpSp>
        <p:nvGrpSpPr>
          <p:cNvPr id="395" name="Groupe 394">
            <a:extLst>
              <a:ext uri="{FF2B5EF4-FFF2-40B4-BE49-F238E27FC236}">
                <a16:creationId xmlns:a16="http://schemas.microsoft.com/office/drawing/2014/main" id="{DF8BADAA-3BAA-43B5-86B5-A64FDDE71A1C}"/>
              </a:ext>
            </a:extLst>
          </p:cNvPr>
          <p:cNvGrpSpPr/>
          <p:nvPr/>
        </p:nvGrpSpPr>
        <p:grpSpPr>
          <a:xfrm>
            <a:off x="1137374" y="16436146"/>
            <a:ext cx="4680594" cy="1478942"/>
            <a:chOff x="1614971" y="2180696"/>
            <a:chExt cx="4680594" cy="1478942"/>
          </a:xfrm>
        </p:grpSpPr>
        <p:pic>
          <p:nvPicPr>
            <p:cNvPr id="396" name="Image 395">
              <a:extLst>
                <a:ext uri="{FF2B5EF4-FFF2-40B4-BE49-F238E27FC236}">
                  <a16:creationId xmlns:a16="http://schemas.microsoft.com/office/drawing/2014/main" id="{06AF29B5-65D1-45EF-BAD1-24239A92FD6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1614971" y="2180696"/>
              <a:ext cx="4680594" cy="1462686"/>
            </a:xfrm>
            <a:prstGeom prst="rect">
              <a:avLst/>
            </a:prstGeom>
          </p:spPr>
        </p:pic>
        <p:sp>
          <p:nvSpPr>
            <p:cNvPr id="397" name="Rectangle : coins arrondis 396">
              <a:extLst>
                <a:ext uri="{FF2B5EF4-FFF2-40B4-BE49-F238E27FC236}">
                  <a16:creationId xmlns:a16="http://schemas.microsoft.com/office/drawing/2014/main" id="{0FD9C1AA-8CBB-439C-88BD-0BE68E2A9570}"/>
                </a:ext>
              </a:extLst>
            </p:cNvPr>
            <p:cNvSpPr/>
            <p:nvPr/>
          </p:nvSpPr>
          <p:spPr>
            <a:xfrm>
              <a:off x="3356010" y="2384556"/>
              <a:ext cx="672528" cy="161969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 sz="1463"/>
            </a:p>
          </p:txBody>
        </p:sp>
        <p:sp>
          <p:nvSpPr>
            <p:cNvPr id="398" name="Rectangle : coins arrondis 397">
              <a:extLst>
                <a:ext uri="{FF2B5EF4-FFF2-40B4-BE49-F238E27FC236}">
                  <a16:creationId xmlns:a16="http://schemas.microsoft.com/office/drawing/2014/main" id="{B8219F3A-9609-445B-8987-6E3918FBE03F}"/>
                </a:ext>
              </a:extLst>
            </p:cNvPr>
            <p:cNvSpPr/>
            <p:nvPr/>
          </p:nvSpPr>
          <p:spPr>
            <a:xfrm>
              <a:off x="3356012" y="3054555"/>
              <a:ext cx="672528" cy="161969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 sz="1463" dirty="0"/>
            </a:p>
          </p:txBody>
        </p:sp>
        <p:sp>
          <p:nvSpPr>
            <p:cNvPr id="399" name="Rectangle : coins arrondis 398">
              <a:extLst>
                <a:ext uri="{FF2B5EF4-FFF2-40B4-BE49-F238E27FC236}">
                  <a16:creationId xmlns:a16="http://schemas.microsoft.com/office/drawing/2014/main" id="{615CAC13-67F6-40ED-8BFA-34A9C0311873}"/>
                </a:ext>
              </a:extLst>
            </p:cNvPr>
            <p:cNvSpPr/>
            <p:nvPr/>
          </p:nvSpPr>
          <p:spPr>
            <a:xfrm>
              <a:off x="3356011" y="2611442"/>
              <a:ext cx="672528" cy="161969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 sz="1463"/>
            </a:p>
          </p:txBody>
        </p:sp>
        <p:sp>
          <p:nvSpPr>
            <p:cNvPr id="400" name="Rectangle : coins arrondis 399">
              <a:extLst>
                <a:ext uri="{FF2B5EF4-FFF2-40B4-BE49-F238E27FC236}">
                  <a16:creationId xmlns:a16="http://schemas.microsoft.com/office/drawing/2014/main" id="{ED8F6668-8032-4FB7-A5EE-CEA7DE60F7AE}"/>
                </a:ext>
              </a:extLst>
            </p:cNvPr>
            <p:cNvSpPr/>
            <p:nvPr/>
          </p:nvSpPr>
          <p:spPr>
            <a:xfrm>
              <a:off x="3356010" y="3497669"/>
              <a:ext cx="672528" cy="161969"/>
            </a:xfrm>
            <a:prstGeom prst="roundRect">
              <a:avLst/>
            </a:prstGeom>
            <a:noFill/>
            <a:ln w="28575">
              <a:solidFill>
                <a:schemeClr val="accent6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 sz="1463"/>
            </a:p>
          </p:txBody>
        </p:sp>
        <p:sp>
          <p:nvSpPr>
            <p:cNvPr id="401" name="Rectangle : coins arrondis 400">
              <a:extLst>
                <a:ext uri="{FF2B5EF4-FFF2-40B4-BE49-F238E27FC236}">
                  <a16:creationId xmlns:a16="http://schemas.microsoft.com/office/drawing/2014/main" id="{14993954-99DD-4ECC-A4B2-4AA36920C7A9}"/>
                </a:ext>
              </a:extLst>
            </p:cNvPr>
            <p:cNvSpPr/>
            <p:nvPr/>
          </p:nvSpPr>
          <p:spPr>
            <a:xfrm>
              <a:off x="3356009" y="2827669"/>
              <a:ext cx="672528" cy="161969"/>
            </a:xfrm>
            <a:prstGeom prst="roundRect">
              <a:avLst/>
            </a:prstGeom>
            <a:noFill/>
            <a:ln w="28575">
              <a:solidFill>
                <a:schemeClr val="accent6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 sz="1463"/>
            </a:p>
          </p:txBody>
        </p:sp>
        <p:sp>
          <p:nvSpPr>
            <p:cNvPr id="402" name="Rectangle : coins arrondis 401">
              <a:extLst>
                <a:ext uri="{FF2B5EF4-FFF2-40B4-BE49-F238E27FC236}">
                  <a16:creationId xmlns:a16="http://schemas.microsoft.com/office/drawing/2014/main" id="{F96CB796-90B2-46A2-89D7-5ED4CED8EBD6}"/>
                </a:ext>
              </a:extLst>
            </p:cNvPr>
            <p:cNvSpPr/>
            <p:nvPr/>
          </p:nvSpPr>
          <p:spPr>
            <a:xfrm>
              <a:off x="3356008" y="3276112"/>
              <a:ext cx="672528" cy="161969"/>
            </a:xfrm>
            <a:prstGeom prst="roundRect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 sz="1463"/>
            </a:p>
          </p:txBody>
        </p:sp>
        <p:sp>
          <p:nvSpPr>
            <p:cNvPr id="403" name="Rectangle : coins arrondis 402">
              <a:extLst>
                <a:ext uri="{FF2B5EF4-FFF2-40B4-BE49-F238E27FC236}">
                  <a16:creationId xmlns:a16="http://schemas.microsoft.com/office/drawing/2014/main" id="{99A0BF25-42AF-4899-924D-86C7F2B0A196}"/>
                </a:ext>
              </a:extLst>
            </p:cNvPr>
            <p:cNvSpPr/>
            <p:nvPr/>
          </p:nvSpPr>
          <p:spPr>
            <a:xfrm>
              <a:off x="2669925" y="2384556"/>
              <a:ext cx="633796" cy="161969"/>
            </a:xfrm>
            <a:prstGeom prst="round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 sz="1463"/>
            </a:p>
          </p:txBody>
        </p:sp>
        <p:sp>
          <p:nvSpPr>
            <p:cNvPr id="404" name="Rectangle : coins arrondis 403">
              <a:extLst>
                <a:ext uri="{FF2B5EF4-FFF2-40B4-BE49-F238E27FC236}">
                  <a16:creationId xmlns:a16="http://schemas.microsoft.com/office/drawing/2014/main" id="{2303679E-F0B9-4E60-82AE-1F9D6D0D0028}"/>
                </a:ext>
              </a:extLst>
            </p:cNvPr>
            <p:cNvSpPr/>
            <p:nvPr/>
          </p:nvSpPr>
          <p:spPr>
            <a:xfrm>
              <a:off x="2669925" y="2611442"/>
              <a:ext cx="633796" cy="1045207"/>
            </a:xfrm>
            <a:prstGeom prst="round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CH" sz="1463"/>
            </a:p>
          </p:txBody>
        </p:sp>
      </p:grpSp>
      <p:sp>
        <p:nvSpPr>
          <p:cNvPr id="405" name="Flèche : droite 404">
            <a:extLst>
              <a:ext uri="{FF2B5EF4-FFF2-40B4-BE49-F238E27FC236}">
                <a16:creationId xmlns:a16="http://schemas.microsoft.com/office/drawing/2014/main" id="{1C085A3F-0E9A-4D44-B1D5-FDFDC1E7C84C}"/>
              </a:ext>
            </a:extLst>
          </p:cNvPr>
          <p:cNvSpPr/>
          <p:nvPr/>
        </p:nvSpPr>
        <p:spPr>
          <a:xfrm>
            <a:off x="6025120" y="16947876"/>
            <a:ext cx="754005" cy="401333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06" name="ZoneTexte 405">
            <a:extLst>
              <a:ext uri="{FF2B5EF4-FFF2-40B4-BE49-F238E27FC236}">
                <a16:creationId xmlns:a16="http://schemas.microsoft.com/office/drawing/2014/main" id="{D6593450-B142-47AB-A2D3-9C4D90063729}"/>
              </a:ext>
            </a:extLst>
          </p:cNvPr>
          <p:cNvSpPr txBox="1"/>
          <p:nvPr/>
        </p:nvSpPr>
        <p:spPr>
          <a:xfrm>
            <a:off x="6118025" y="18494424"/>
            <a:ext cx="31490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1600" b="1" dirty="0"/>
              <a:t>European Avalanche Danger Levels</a:t>
            </a:r>
          </a:p>
        </p:txBody>
      </p:sp>
      <p:pic>
        <p:nvPicPr>
          <p:cNvPr id="419" name="Image 418">
            <a:extLst>
              <a:ext uri="{FF2B5EF4-FFF2-40B4-BE49-F238E27FC236}">
                <a16:creationId xmlns:a16="http://schemas.microsoft.com/office/drawing/2014/main" id="{E539E22B-C8BA-420B-81CD-ED4DA8137E5B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82" r="3169"/>
          <a:stretch/>
        </p:blipFill>
        <p:spPr>
          <a:xfrm>
            <a:off x="16279319" y="16516865"/>
            <a:ext cx="4589271" cy="3148736"/>
          </a:xfrm>
          <a:prstGeom prst="rect">
            <a:avLst/>
          </a:prstGeom>
        </p:spPr>
      </p:pic>
      <p:sp>
        <p:nvSpPr>
          <p:cNvPr id="420" name="Rectangle 419">
            <a:extLst>
              <a:ext uri="{FF2B5EF4-FFF2-40B4-BE49-F238E27FC236}">
                <a16:creationId xmlns:a16="http://schemas.microsoft.com/office/drawing/2014/main" id="{E69259B4-A795-48EC-A995-F9DCCAF94C95}"/>
              </a:ext>
            </a:extLst>
          </p:cNvPr>
          <p:cNvSpPr/>
          <p:nvPr/>
        </p:nvSpPr>
        <p:spPr>
          <a:xfrm>
            <a:off x="11109015" y="15674974"/>
            <a:ext cx="9858851" cy="5278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>
                <a:solidFill>
                  <a:schemeClr val="tx1"/>
                </a:solidFill>
              </a:rPr>
              <a:t> Influence of Fresh Snow/Meteorological Parameters on Avalanches</a:t>
            </a:r>
          </a:p>
        </p:txBody>
      </p:sp>
      <p:sp>
        <p:nvSpPr>
          <p:cNvPr id="421" name="Espace réservé du contenu 14">
            <a:extLst>
              <a:ext uri="{FF2B5EF4-FFF2-40B4-BE49-F238E27FC236}">
                <a16:creationId xmlns:a16="http://schemas.microsoft.com/office/drawing/2014/main" id="{2E2D3827-4B4D-4B9B-B69C-514EE66FE397}"/>
              </a:ext>
            </a:extLst>
          </p:cNvPr>
          <p:cNvSpPr txBox="1">
            <a:spLocks/>
          </p:cNvSpPr>
          <p:nvPr/>
        </p:nvSpPr>
        <p:spPr>
          <a:xfrm>
            <a:off x="11253797" y="18968741"/>
            <a:ext cx="3536120" cy="1754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endParaRPr lang="en-US" sz="600" dirty="0"/>
          </a:p>
          <a:p>
            <a:endParaRPr lang="en-US" sz="600" dirty="0"/>
          </a:p>
          <a:p>
            <a:endParaRPr lang="en-US" sz="600" dirty="0"/>
          </a:p>
        </p:txBody>
      </p:sp>
      <p:pic>
        <p:nvPicPr>
          <p:cNvPr id="422" name="Image 421">
            <a:extLst>
              <a:ext uri="{FF2B5EF4-FFF2-40B4-BE49-F238E27FC236}">
                <a16:creationId xmlns:a16="http://schemas.microsoft.com/office/drawing/2014/main" id="{7DEB8954-3599-4312-914E-8D6F2435B17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6350931" y="20439247"/>
            <a:ext cx="2357167" cy="1744267"/>
          </a:xfrm>
          <a:prstGeom prst="rect">
            <a:avLst/>
          </a:prstGeom>
        </p:spPr>
      </p:pic>
      <p:sp>
        <p:nvSpPr>
          <p:cNvPr id="423" name="Espace réservé du contenu 14">
            <a:extLst>
              <a:ext uri="{FF2B5EF4-FFF2-40B4-BE49-F238E27FC236}">
                <a16:creationId xmlns:a16="http://schemas.microsoft.com/office/drawing/2014/main" id="{30486462-4DF3-428B-AE3D-CF1900B41E57}"/>
              </a:ext>
            </a:extLst>
          </p:cNvPr>
          <p:cNvSpPr txBox="1">
            <a:spLocks/>
          </p:cNvSpPr>
          <p:nvPr/>
        </p:nvSpPr>
        <p:spPr>
          <a:xfrm>
            <a:off x="11253796" y="16511741"/>
            <a:ext cx="5062497" cy="57143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/>
              <a:t>Box plot to compare the distributions</a:t>
            </a:r>
          </a:p>
          <a:p>
            <a:pPr marL="0" indent="0">
              <a:buNone/>
            </a:pPr>
            <a:endParaRPr lang="en-US" sz="100" b="1" dirty="0">
              <a:sym typeface="Wingdings" panose="05000000000000000000" pitchFamily="2" charset="2"/>
            </a:endParaRPr>
          </a:p>
          <a:p>
            <a:r>
              <a:rPr lang="en-US" sz="1600" b="1" dirty="0">
                <a:sym typeface="Wingdings" panose="05000000000000000000" pitchFamily="2" charset="2"/>
              </a:rPr>
              <a:t>High number of avalanches per day</a:t>
            </a:r>
          </a:p>
          <a:p>
            <a:pPr lvl="1"/>
            <a:r>
              <a:rPr lang="en-US" sz="1400" dirty="0">
                <a:sym typeface="Wingdings" panose="05000000000000000000" pitchFamily="2" charset="2"/>
              </a:rPr>
              <a:t>Max number per day = 240</a:t>
            </a: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pPr>
              <a:spcAft>
                <a:spcPts val="600"/>
              </a:spcAft>
            </a:pPr>
            <a:r>
              <a:rPr lang="en-US" sz="1600" b="1" dirty="0">
                <a:sym typeface="Wingdings" panose="05000000000000000000" pitchFamily="2" charset="2"/>
              </a:rPr>
              <a:t>Median = 6 for </a:t>
            </a:r>
            <a:r>
              <a:rPr lang="en-US" sz="1600" b="1" i="1" dirty="0">
                <a:sym typeface="Wingdings" panose="05000000000000000000" pitchFamily="2" charset="2"/>
              </a:rPr>
              <a:t>Critical Fresh Snow </a:t>
            </a:r>
            <a:r>
              <a:rPr lang="en-US" sz="1600" b="1" dirty="0">
                <a:sym typeface="Wingdings" panose="05000000000000000000" pitchFamily="2" charset="2"/>
              </a:rPr>
              <a:t>= 1</a:t>
            </a:r>
          </a:p>
          <a:p>
            <a:pPr>
              <a:spcAft>
                <a:spcPts val="600"/>
              </a:spcAft>
            </a:pPr>
            <a:r>
              <a:rPr lang="en-US" sz="1600" b="1" dirty="0">
                <a:sym typeface="Wingdings" panose="05000000000000000000" pitchFamily="2" charset="2"/>
              </a:rPr>
              <a:t>Median = 2 for </a:t>
            </a:r>
            <a:r>
              <a:rPr lang="en-US" sz="1600" b="1" i="1" dirty="0">
                <a:sym typeface="Wingdings" panose="05000000000000000000" pitchFamily="2" charset="2"/>
              </a:rPr>
              <a:t>Critical Fresh Snow </a:t>
            </a:r>
            <a:r>
              <a:rPr lang="en-US" sz="1600" b="1" dirty="0">
                <a:sym typeface="Wingdings" panose="05000000000000000000" pitchFamily="2" charset="2"/>
              </a:rPr>
              <a:t>= 0</a:t>
            </a:r>
            <a:endParaRPr lang="en-US" sz="1200" b="1" dirty="0">
              <a:sym typeface="Wingdings" panose="05000000000000000000" pitchFamily="2" charset="2"/>
            </a:endParaRPr>
          </a:p>
          <a:p>
            <a:r>
              <a:rPr lang="en-US" sz="1600" b="1" dirty="0">
                <a:sym typeface="Wingdings" panose="05000000000000000000" pitchFamily="2" charset="2"/>
              </a:rPr>
              <a:t>No overlap of the n</a:t>
            </a:r>
            <a:r>
              <a:rPr lang="en-US" sz="1600" b="1" dirty="0"/>
              <a:t>otches</a:t>
            </a:r>
          </a:p>
          <a:p>
            <a:pPr lvl="1"/>
            <a:r>
              <a:rPr lang="en-US" sz="1400" dirty="0"/>
              <a:t>The 2 medians are not the same (with 95% CI)</a:t>
            </a:r>
          </a:p>
          <a:p>
            <a:pPr marL="0" indent="0">
              <a:buNone/>
            </a:pPr>
            <a:endParaRPr lang="en-US" sz="1600" dirty="0"/>
          </a:p>
          <a:p>
            <a:r>
              <a:rPr lang="en-US" sz="1600" b="1" dirty="0">
                <a:sym typeface="Wingdings" panose="05000000000000000000" pitchFamily="2" charset="2"/>
              </a:rPr>
              <a:t>Critical Fresh Snow = 0</a:t>
            </a:r>
          </a:p>
          <a:p>
            <a:pPr lvl="1"/>
            <a:r>
              <a:rPr lang="en-US" sz="1400" dirty="0">
                <a:solidFill>
                  <a:srgbClr val="C00000"/>
                </a:solidFill>
                <a:sym typeface="Wingdings" panose="05000000000000000000" pitchFamily="2" charset="2"/>
              </a:rPr>
              <a:t>25% of the time: more than 5 avalanches per day</a:t>
            </a:r>
          </a:p>
          <a:p>
            <a:pPr lvl="1"/>
            <a:r>
              <a:rPr lang="en-US" sz="1400" dirty="0">
                <a:solidFill>
                  <a:srgbClr val="C00000"/>
                </a:solidFill>
                <a:sym typeface="Wingdings" panose="05000000000000000000" pitchFamily="2" charset="2"/>
              </a:rPr>
              <a:t>up to max 85 avalanches per day</a:t>
            </a:r>
          </a:p>
          <a:p>
            <a:pPr marL="457200" lvl="1" indent="0">
              <a:buNone/>
            </a:pPr>
            <a:r>
              <a:rPr lang="en-US" sz="1400" dirty="0">
                <a:solidFill>
                  <a:srgbClr val="C00000"/>
                </a:solidFill>
                <a:sym typeface="Wingdings" panose="05000000000000000000" pitchFamily="2" charset="2"/>
              </a:rPr>
              <a:t></a:t>
            </a:r>
            <a:r>
              <a:rPr lang="en-US" sz="1400" b="1" dirty="0">
                <a:solidFill>
                  <a:srgbClr val="C00000"/>
                </a:solidFill>
                <a:sym typeface="Wingdings" panose="05000000000000000000" pitchFamily="2" charset="2"/>
              </a:rPr>
              <a:t>Still high risk of avalanches with Critical Fresh Snow = 0</a:t>
            </a:r>
          </a:p>
          <a:p>
            <a:pPr marL="457200" lvl="1" indent="0">
              <a:buNone/>
            </a:pPr>
            <a:r>
              <a:rPr lang="en-US" sz="1400" b="1" dirty="0">
                <a:solidFill>
                  <a:srgbClr val="C00000"/>
                </a:solidFill>
                <a:sym typeface="Wingdings" panose="05000000000000000000" pitchFamily="2" charset="2"/>
              </a:rPr>
              <a:t>Other parameters play a role?</a:t>
            </a:r>
          </a:p>
          <a:p>
            <a:pPr lvl="1"/>
            <a:endParaRPr lang="en-US" sz="1400" dirty="0">
              <a:sym typeface="Wingdings" panose="05000000000000000000" pitchFamily="2" charset="2"/>
            </a:endParaRPr>
          </a:p>
          <a:p>
            <a:pPr lvl="1"/>
            <a:r>
              <a:rPr lang="en-US" sz="1400" dirty="0">
                <a:solidFill>
                  <a:srgbClr val="C00000"/>
                </a:solidFill>
              </a:rPr>
              <a:t>Unfavorable snow surface before the snow fall has an influence on the number of avalanches</a:t>
            </a:r>
          </a:p>
          <a:p>
            <a:pPr lvl="1"/>
            <a:endParaRPr lang="en-US" sz="1400" dirty="0"/>
          </a:p>
        </p:txBody>
      </p:sp>
      <p:pic>
        <p:nvPicPr>
          <p:cNvPr id="424" name="Image 423">
            <a:extLst>
              <a:ext uri="{FF2B5EF4-FFF2-40B4-BE49-F238E27FC236}">
                <a16:creationId xmlns:a16="http://schemas.microsoft.com/office/drawing/2014/main" id="{B6AEDE94-8894-4516-A9E4-895EB30261F4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5" t="42079" r="69073" b="52626"/>
          <a:stretch/>
        </p:blipFill>
        <p:spPr>
          <a:xfrm>
            <a:off x="14970311" y="16904761"/>
            <a:ext cx="1298998" cy="195839"/>
          </a:xfrm>
          <a:prstGeom prst="rect">
            <a:avLst/>
          </a:prstGeom>
        </p:spPr>
      </p:pic>
      <p:pic>
        <p:nvPicPr>
          <p:cNvPr id="425" name="Image 424">
            <a:extLst>
              <a:ext uri="{FF2B5EF4-FFF2-40B4-BE49-F238E27FC236}">
                <a16:creationId xmlns:a16="http://schemas.microsoft.com/office/drawing/2014/main" id="{D03A0AA2-FA68-4BE8-9011-7CD60C985D8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5" t="47947" r="69073" b="46759"/>
          <a:stretch/>
        </p:blipFill>
        <p:spPr>
          <a:xfrm>
            <a:off x="14970311" y="17378060"/>
            <a:ext cx="1298998" cy="195839"/>
          </a:xfrm>
          <a:prstGeom prst="rect">
            <a:avLst/>
          </a:prstGeom>
        </p:spPr>
      </p:pic>
      <p:cxnSp>
        <p:nvCxnSpPr>
          <p:cNvPr id="426" name="Connecteur droit avec flèche 425">
            <a:extLst>
              <a:ext uri="{FF2B5EF4-FFF2-40B4-BE49-F238E27FC236}">
                <a16:creationId xmlns:a16="http://schemas.microsoft.com/office/drawing/2014/main" id="{8997D8CB-6BCE-421A-A49B-9D648E96B443}"/>
              </a:ext>
            </a:extLst>
          </p:cNvPr>
          <p:cNvCxnSpPr>
            <a:cxnSpLocks/>
          </p:cNvCxnSpPr>
          <p:nvPr/>
        </p:nvCxnSpPr>
        <p:spPr>
          <a:xfrm flipV="1">
            <a:off x="14162469" y="19616089"/>
            <a:ext cx="2902688" cy="80127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27" name="Flèche : droite rayée 426">
            <a:extLst>
              <a:ext uri="{FF2B5EF4-FFF2-40B4-BE49-F238E27FC236}">
                <a16:creationId xmlns:a16="http://schemas.microsoft.com/office/drawing/2014/main" id="{29C52952-CCCF-4935-92F1-96D5D7CE3B03}"/>
              </a:ext>
            </a:extLst>
          </p:cNvPr>
          <p:cNvSpPr/>
          <p:nvPr/>
        </p:nvSpPr>
        <p:spPr>
          <a:xfrm>
            <a:off x="17114498" y="19463373"/>
            <a:ext cx="693095" cy="349210"/>
          </a:xfrm>
          <a:prstGeom prst="striped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428" name="Connecteur droit 427">
            <a:extLst>
              <a:ext uri="{FF2B5EF4-FFF2-40B4-BE49-F238E27FC236}">
                <a16:creationId xmlns:a16="http://schemas.microsoft.com/office/drawing/2014/main" id="{F9E1AC71-66A9-4216-92EE-E3B32E7DE1A1}"/>
              </a:ext>
            </a:extLst>
          </p:cNvPr>
          <p:cNvCxnSpPr>
            <a:cxnSpLocks/>
          </p:cNvCxnSpPr>
          <p:nvPr/>
        </p:nvCxnSpPr>
        <p:spPr>
          <a:xfrm>
            <a:off x="17106804" y="19125297"/>
            <a:ext cx="1" cy="657263"/>
          </a:xfrm>
          <a:prstGeom prst="line">
            <a:avLst/>
          </a:prstGeom>
          <a:ln w="28575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9" name="Image 428">
            <a:extLst>
              <a:ext uri="{FF2B5EF4-FFF2-40B4-BE49-F238E27FC236}">
                <a16:creationId xmlns:a16="http://schemas.microsoft.com/office/drawing/2014/main" id="{0350E6A3-1554-4FCE-B086-606056668C66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5" t="42079" r="69073" b="52626"/>
          <a:stretch/>
        </p:blipFill>
        <p:spPr>
          <a:xfrm>
            <a:off x="14997655" y="18368144"/>
            <a:ext cx="1298998" cy="195839"/>
          </a:xfrm>
          <a:prstGeom prst="rect">
            <a:avLst/>
          </a:prstGeom>
        </p:spPr>
      </p:pic>
      <p:pic>
        <p:nvPicPr>
          <p:cNvPr id="430" name="Image 429">
            <a:extLst>
              <a:ext uri="{FF2B5EF4-FFF2-40B4-BE49-F238E27FC236}">
                <a16:creationId xmlns:a16="http://schemas.microsoft.com/office/drawing/2014/main" id="{6CB71A7E-2589-48B9-B263-3C4438F60981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5" t="47947" r="69073" b="46759"/>
          <a:stretch/>
        </p:blipFill>
        <p:spPr>
          <a:xfrm>
            <a:off x="14997655" y="18841443"/>
            <a:ext cx="1298998" cy="195839"/>
          </a:xfrm>
          <a:prstGeom prst="rect">
            <a:avLst/>
          </a:prstGeom>
        </p:spPr>
      </p:pic>
      <p:pic>
        <p:nvPicPr>
          <p:cNvPr id="448" name="Image 447">
            <a:extLst>
              <a:ext uri="{FF2B5EF4-FFF2-40B4-BE49-F238E27FC236}">
                <a16:creationId xmlns:a16="http://schemas.microsoft.com/office/drawing/2014/main" id="{C03F871B-21F7-47AC-97A5-6C651197D994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427" y="23981091"/>
            <a:ext cx="2540189" cy="1693459"/>
          </a:xfrm>
          <a:prstGeom prst="rect">
            <a:avLst/>
          </a:prstGeom>
        </p:spPr>
      </p:pic>
      <p:sp>
        <p:nvSpPr>
          <p:cNvPr id="450" name="Rectangle 449">
            <a:extLst>
              <a:ext uri="{FF2B5EF4-FFF2-40B4-BE49-F238E27FC236}">
                <a16:creationId xmlns:a16="http://schemas.microsoft.com/office/drawing/2014/main" id="{DAE9271D-0A70-4238-8CB0-18CB8F502396}"/>
              </a:ext>
            </a:extLst>
          </p:cNvPr>
          <p:cNvSpPr/>
          <p:nvPr/>
        </p:nvSpPr>
        <p:spPr>
          <a:xfrm>
            <a:off x="408166" y="23279001"/>
            <a:ext cx="9858851" cy="5278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>
                <a:solidFill>
                  <a:schemeClr val="tx1"/>
                </a:solidFill>
              </a:rPr>
              <a:t>Filtering of avalanche danger levels with meteorological parameters</a:t>
            </a:r>
          </a:p>
        </p:txBody>
      </p:sp>
      <p:pic>
        <p:nvPicPr>
          <p:cNvPr id="452" name="Image 451">
            <a:extLst>
              <a:ext uri="{FF2B5EF4-FFF2-40B4-BE49-F238E27FC236}">
                <a16:creationId xmlns:a16="http://schemas.microsoft.com/office/drawing/2014/main" id="{6CF61190-EB9A-4496-B221-F30E6B2C1CA1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01"/>
          <a:stretch/>
        </p:blipFill>
        <p:spPr>
          <a:xfrm>
            <a:off x="5385305" y="26405576"/>
            <a:ext cx="4449238" cy="3179216"/>
          </a:xfrm>
          <a:prstGeom prst="rect">
            <a:avLst/>
          </a:prstGeom>
        </p:spPr>
      </p:pic>
      <p:pic>
        <p:nvPicPr>
          <p:cNvPr id="454" name="Image 453">
            <a:extLst>
              <a:ext uri="{FF2B5EF4-FFF2-40B4-BE49-F238E27FC236}">
                <a16:creationId xmlns:a16="http://schemas.microsoft.com/office/drawing/2014/main" id="{0C183603-0C5A-4D9B-9694-C28694EF0503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645" y="23981091"/>
            <a:ext cx="2584986" cy="1723323"/>
          </a:xfrm>
          <a:prstGeom prst="rect">
            <a:avLst/>
          </a:prstGeom>
        </p:spPr>
      </p:pic>
      <p:pic>
        <p:nvPicPr>
          <p:cNvPr id="456" name="Image 455">
            <a:extLst>
              <a:ext uri="{FF2B5EF4-FFF2-40B4-BE49-F238E27FC236}">
                <a16:creationId xmlns:a16="http://schemas.microsoft.com/office/drawing/2014/main" id="{AAFB6C1E-5025-4456-8F6D-F9466F7C39E3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461" y="23976303"/>
            <a:ext cx="2540189" cy="1693458"/>
          </a:xfrm>
          <a:prstGeom prst="rect">
            <a:avLst/>
          </a:prstGeom>
        </p:spPr>
      </p:pic>
      <p:sp>
        <p:nvSpPr>
          <p:cNvPr id="458" name="Espace réservé du contenu 14">
            <a:extLst>
              <a:ext uri="{FF2B5EF4-FFF2-40B4-BE49-F238E27FC236}">
                <a16:creationId xmlns:a16="http://schemas.microsoft.com/office/drawing/2014/main" id="{F04CE6CC-C259-4285-B5E8-756E691D89D8}"/>
              </a:ext>
            </a:extLst>
          </p:cNvPr>
          <p:cNvSpPr txBox="1">
            <a:spLocks/>
          </p:cNvSpPr>
          <p:nvPr/>
        </p:nvSpPr>
        <p:spPr>
          <a:xfrm>
            <a:off x="444544" y="24047308"/>
            <a:ext cx="4896229" cy="56305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r>
              <a:rPr lang="en-US" sz="1600" b="1" dirty="0"/>
              <a:t>Filtering possibilities….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endParaRPr lang="en-US" sz="1600" b="1" dirty="0"/>
          </a:p>
          <a:p>
            <a:r>
              <a:rPr lang="en-US" sz="1600" b="1" dirty="0"/>
              <a:t>Statistical tests performed on those distribution</a:t>
            </a:r>
          </a:p>
          <a:p>
            <a:pPr marL="457197" lvl="1" indent="0">
              <a:buNone/>
            </a:pPr>
            <a:r>
              <a:rPr lang="en-US" sz="1300" b="1" i="1" dirty="0"/>
              <a:t>Max Wind</a:t>
            </a:r>
            <a:r>
              <a:rPr lang="en-US" sz="1300" dirty="0"/>
              <a:t> tested for normality with D Agostino-Pearson</a:t>
            </a:r>
          </a:p>
          <a:p>
            <a:pPr marL="457197" lvl="1" indent="0">
              <a:buNone/>
            </a:pPr>
            <a:r>
              <a:rPr lang="en-US" sz="1300" b="1" i="1" dirty="0"/>
              <a:t>Max Wind </a:t>
            </a:r>
            <a:r>
              <a:rPr lang="en-US" sz="1300" dirty="0"/>
              <a:t>is normal for Avalanche Danger Level 4</a:t>
            </a:r>
          </a:p>
          <a:p>
            <a:pPr marL="457197" lvl="1" indent="0">
              <a:buNone/>
            </a:pPr>
            <a:r>
              <a:rPr lang="en-US" sz="1300" dirty="0"/>
              <a:t>The 2 other </a:t>
            </a:r>
            <a:r>
              <a:rPr lang="en-US" sz="1300" b="1" i="1" dirty="0"/>
              <a:t>Max Wind </a:t>
            </a:r>
            <a:r>
              <a:rPr lang="en-US" sz="1300" dirty="0"/>
              <a:t>distributions reject H0 with p&lt;=0.01</a:t>
            </a:r>
          </a:p>
          <a:p>
            <a:pPr marL="457197" lvl="1" indent="0">
              <a:buNone/>
            </a:pPr>
            <a:endParaRPr lang="en-US" sz="1300" dirty="0"/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r>
              <a:rPr lang="en-US" sz="1600" b="1" dirty="0">
                <a:sym typeface="Wingdings" panose="05000000000000000000" pitchFamily="2" charset="2"/>
              </a:rPr>
              <a:t>Scatter plot, possible filtering of the 2 avalanche danger level classes</a:t>
            </a:r>
          </a:p>
          <a:p>
            <a:pPr marL="457197" lvl="1" indent="0">
              <a:buNone/>
            </a:pPr>
            <a:r>
              <a:rPr lang="en-US" sz="1400" dirty="0">
                <a:sym typeface="Wingdings" panose="05000000000000000000" pitchFamily="2" charset="2"/>
              </a:rPr>
              <a:t>Avalanche danger level 2  | Avalanche danger level 4</a:t>
            </a:r>
          </a:p>
          <a:p>
            <a:pPr marL="457197" lvl="1" indent="0">
              <a:buNone/>
            </a:pPr>
            <a:r>
              <a:rPr lang="en-US" sz="1400" dirty="0">
                <a:sym typeface="Wingdings" panose="05000000000000000000" pitchFamily="2" charset="2"/>
              </a:rPr>
              <a:t>Some visible separation</a:t>
            </a: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600" dirty="0"/>
          </a:p>
          <a:p>
            <a:pPr marL="457197" lvl="1" indent="0">
              <a:buNone/>
            </a:pPr>
            <a:endParaRPr lang="en-US" sz="1600" dirty="0"/>
          </a:p>
        </p:txBody>
      </p:sp>
      <p:sp>
        <p:nvSpPr>
          <p:cNvPr id="460" name="Flèche : droite 459">
            <a:extLst>
              <a:ext uri="{FF2B5EF4-FFF2-40B4-BE49-F238E27FC236}">
                <a16:creationId xmlns:a16="http://schemas.microsoft.com/office/drawing/2014/main" id="{3011628F-5923-458E-8855-2FC99A72B1E5}"/>
              </a:ext>
            </a:extLst>
          </p:cNvPr>
          <p:cNvSpPr/>
          <p:nvPr/>
        </p:nvSpPr>
        <p:spPr>
          <a:xfrm rot="2616371">
            <a:off x="6486311" y="26082324"/>
            <a:ext cx="1274855" cy="26211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62" name="Flèche : droite 461">
            <a:extLst>
              <a:ext uri="{FF2B5EF4-FFF2-40B4-BE49-F238E27FC236}">
                <a16:creationId xmlns:a16="http://schemas.microsoft.com/office/drawing/2014/main" id="{95E71DB0-03B8-4C26-8909-E6B21012B6CC}"/>
              </a:ext>
            </a:extLst>
          </p:cNvPr>
          <p:cNvSpPr/>
          <p:nvPr/>
        </p:nvSpPr>
        <p:spPr>
          <a:xfrm rot="18983629" flipH="1">
            <a:off x="7925251" y="26082324"/>
            <a:ext cx="1274855" cy="262115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86" name="Rectangle 485">
            <a:extLst>
              <a:ext uri="{FF2B5EF4-FFF2-40B4-BE49-F238E27FC236}">
                <a16:creationId xmlns:a16="http://schemas.microsoft.com/office/drawing/2014/main" id="{DA2A2653-ECB3-4C8E-A472-30FF02BCE0DD}"/>
              </a:ext>
            </a:extLst>
          </p:cNvPr>
          <p:cNvSpPr/>
          <p:nvPr/>
        </p:nvSpPr>
        <p:spPr>
          <a:xfrm>
            <a:off x="16125027" y="24059753"/>
            <a:ext cx="4680000" cy="55495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en-US" sz="2000" b="1" dirty="0">
                <a:solidFill>
                  <a:schemeClr val="tx1"/>
                </a:solidFill>
                <a:sym typeface="Wingdings" panose="05000000000000000000" pitchFamily="2" charset="2"/>
              </a:rPr>
              <a:t>Prediction of Avalanches Danger Levels</a:t>
            </a: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600" b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Total 699 rows available</a:t>
            </a:r>
          </a:p>
          <a:p>
            <a:pPr lvl="1"/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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Only 48 rows Avalanche Danger Level 4</a:t>
            </a:r>
          </a:p>
          <a:p>
            <a:pPr lvl="1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Not only snow/wind/temp data, but also relative humidity, incoming radiation, outgoing radiation, …</a:t>
            </a:r>
          </a:p>
          <a:p>
            <a:pPr algn="l"/>
            <a:endParaRPr lang="en-US" sz="14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algn="l"/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Module 3 Project: </a:t>
            </a:r>
          </a:p>
          <a:p>
            <a:pPr lvl="1"/>
            <a:r>
              <a:rPr lang="en-US" sz="1400" b="1" dirty="0">
                <a:solidFill>
                  <a:schemeClr val="tx1"/>
                </a:solidFill>
                <a:sym typeface="Wingdings" panose="05000000000000000000" pitchFamily="2" charset="2"/>
              </a:rPr>
              <a:t></a:t>
            </a: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Data quantity is enough to apply machine learning algorithms on it?</a:t>
            </a:r>
          </a:p>
        </p:txBody>
      </p:sp>
      <p:sp>
        <p:nvSpPr>
          <p:cNvPr id="488" name="Rectangle 487">
            <a:extLst>
              <a:ext uri="{FF2B5EF4-FFF2-40B4-BE49-F238E27FC236}">
                <a16:creationId xmlns:a16="http://schemas.microsoft.com/office/drawing/2014/main" id="{8D299386-B76A-473E-9CF7-4C93E25D4EF8}"/>
              </a:ext>
            </a:extLst>
          </p:cNvPr>
          <p:cNvSpPr/>
          <p:nvPr/>
        </p:nvSpPr>
        <p:spPr>
          <a:xfrm>
            <a:off x="11252259" y="24059753"/>
            <a:ext cx="4680000" cy="55495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l"/>
            <a:r>
              <a:rPr lang="en-US" sz="2000" b="1" dirty="0">
                <a:solidFill>
                  <a:schemeClr val="tx1"/>
                </a:solidFill>
                <a:sym typeface="Wingdings" panose="05000000000000000000" pitchFamily="2" charset="2"/>
              </a:rPr>
              <a:t>Conclusion Project Module 2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Number of avalanche occurring per day:</a:t>
            </a:r>
          </a:p>
          <a:p>
            <a:pPr lvl="1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Consistent with definition of European avalanche danger level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i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i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i="1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i="1" dirty="0">
                <a:solidFill>
                  <a:schemeClr val="tx1"/>
                </a:solidFill>
                <a:sym typeface="Wingdings" panose="05000000000000000000" pitchFamily="2" charset="2"/>
              </a:rPr>
              <a:t>Binary Variable - Critical Fresh Snow</a:t>
            </a: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                  (Snow/wind/temperature)</a:t>
            </a:r>
          </a:p>
          <a:p>
            <a:pPr lvl="1"/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Influence on the number of avalanches occurring per day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/>
              </a:solidFill>
              <a:sym typeface="Wingdings" panose="05000000000000000000" pitchFamily="2" charset="2"/>
            </a:endParaRP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1"/>
                </a:solidFill>
                <a:sym typeface="Wingdings" panose="05000000000000000000" pitchFamily="2" charset="2"/>
              </a:rPr>
              <a:t>LOCAL parameters play an important role</a:t>
            </a:r>
          </a:p>
          <a:p>
            <a:pPr lvl="1">
              <a:spcAft>
                <a:spcPts val="600"/>
              </a:spcAft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Meteorological parameter</a:t>
            </a:r>
          </a:p>
          <a:p>
            <a:pPr lvl="1">
              <a:spcAft>
                <a:spcPts val="600"/>
              </a:spcAft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Snow surface condition before a snow fall</a:t>
            </a:r>
          </a:p>
          <a:p>
            <a:pPr lvl="1">
              <a:spcAft>
                <a:spcPts val="600"/>
              </a:spcAft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Snowpack composition</a:t>
            </a:r>
          </a:p>
          <a:p>
            <a:pPr lvl="1">
              <a:spcAft>
                <a:spcPts val="600"/>
              </a:spcAft>
            </a:pPr>
            <a:r>
              <a:rPr lang="en-US" sz="1400" dirty="0">
                <a:solidFill>
                  <a:schemeClr val="tx1"/>
                </a:solidFill>
                <a:sym typeface="Wingdings" panose="05000000000000000000" pitchFamily="2" charset="2"/>
              </a:rPr>
              <a:t>Topological parameters where the avalanche occurs (Slope steepness, orientation, altitude,…)</a:t>
            </a:r>
          </a:p>
        </p:txBody>
      </p:sp>
      <p:sp>
        <p:nvSpPr>
          <p:cNvPr id="490" name="ZoneTexte 489">
            <a:extLst>
              <a:ext uri="{FF2B5EF4-FFF2-40B4-BE49-F238E27FC236}">
                <a16:creationId xmlns:a16="http://schemas.microsoft.com/office/drawing/2014/main" id="{3E1617A9-A7D4-4553-8957-D3C0DC1CA673}"/>
              </a:ext>
            </a:extLst>
          </p:cNvPr>
          <p:cNvSpPr txBox="1"/>
          <p:nvPr/>
        </p:nvSpPr>
        <p:spPr>
          <a:xfrm>
            <a:off x="16281217" y="25982217"/>
            <a:ext cx="766620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rgbClr val="F8FFAF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8FFAF"/>
                </a:solidFill>
              </a:rPr>
              <a:t>Level 2</a:t>
            </a:r>
          </a:p>
          <a:p>
            <a:r>
              <a:rPr lang="en-US" sz="1200" b="1" dirty="0">
                <a:solidFill>
                  <a:srgbClr val="F8FFAF"/>
                </a:solidFill>
              </a:rPr>
              <a:t>207 rows</a:t>
            </a:r>
          </a:p>
        </p:txBody>
      </p:sp>
      <p:sp>
        <p:nvSpPr>
          <p:cNvPr id="492" name="Accolade ouvrante 491">
            <a:extLst>
              <a:ext uri="{FF2B5EF4-FFF2-40B4-BE49-F238E27FC236}">
                <a16:creationId xmlns:a16="http://schemas.microsoft.com/office/drawing/2014/main" id="{703A28A5-88B9-4F92-AF27-ECCEC75EEB24}"/>
              </a:ext>
            </a:extLst>
          </p:cNvPr>
          <p:cNvSpPr/>
          <p:nvPr/>
        </p:nvSpPr>
        <p:spPr>
          <a:xfrm>
            <a:off x="17090548" y="25930501"/>
            <a:ext cx="150155" cy="544218"/>
          </a:xfrm>
          <a:prstGeom prst="leftBrace">
            <a:avLst/>
          </a:prstGeom>
          <a:ln w="28575">
            <a:solidFill>
              <a:srgbClr val="F8FFA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fr-CH"/>
          </a:p>
        </p:txBody>
      </p:sp>
      <p:sp>
        <p:nvSpPr>
          <p:cNvPr id="494" name="Accolade ouvrante 493">
            <a:extLst>
              <a:ext uri="{FF2B5EF4-FFF2-40B4-BE49-F238E27FC236}">
                <a16:creationId xmlns:a16="http://schemas.microsoft.com/office/drawing/2014/main" id="{E0F143EB-ADD1-4CD0-83E6-9217ED43C7BC}"/>
              </a:ext>
            </a:extLst>
          </p:cNvPr>
          <p:cNvSpPr/>
          <p:nvPr/>
        </p:nvSpPr>
        <p:spPr>
          <a:xfrm>
            <a:off x="17121989" y="26474719"/>
            <a:ext cx="118714" cy="544218"/>
          </a:xfrm>
          <a:prstGeom prst="leftBrac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fr-CH"/>
          </a:p>
        </p:txBody>
      </p:sp>
      <p:sp>
        <p:nvSpPr>
          <p:cNvPr id="496" name="Accolade ouvrante 495">
            <a:extLst>
              <a:ext uri="{FF2B5EF4-FFF2-40B4-BE49-F238E27FC236}">
                <a16:creationId xmlns:a16="http://schemas.microsoft.com/office/drawing/2014/main" id="{5EF22171-C536-4150-8157-7A338CD2C540}"/>
              </a:ext>
            </a:extLst>
          </p:cNvPr>
          <p:cNvSpPr/>
          <p:nvPr/>
        </p:nvSpPr>
        <p:spPr>
          <a:xfrm>
            <a:off x="17135043" y="27044163"/>
            <a:ext cx="105660" cy="468119"/>
          </a:xfrm>
          <a:prstGeom prst="leftBrace">
            <a:avLst>
              <a:gd name="adj1" fmla="val 8333"/>
              <a:gd name="adj2" fmla="val 46405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endParaRPr lang="fr-CH"/>
          </a:p>
        </p:txBody>
      </p:sp>
      <p:sp>
        <p:nvSpPr>
          <p:cNvPr id="498" name="ZoneTexte 497">
            <a:extLst>
              <a:ext uri="{FF2B5EF4-FFF2-40B4-BE49-F238E27FC236}">
                <a16:creationId xmlns:a16="http://schemas.microsoft.com/office/drawing/2014/main" id="{181765CA-BA1B-4552-B3BD-80715EC35772}"/>
              </a:ext>
            </a:extLst>
          </p:cNvPr>
          <p:cNvSpPr txBox="1"/>
          <p:nvPr/>
        </p:nvSpPr>
        <p:spPr>
          <a:xfrm>
            <a:off x="16287871" y="26515995"/>
            <a:ext cx="766620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rgbClr val="FFC000"/>
                </a:solidFill>
              </a:rPr>
              <a:t>Level 3</a:t>
            </a:r>
          </a:p>
          <a:p>
            <a:r>
              <a:rPr lang="en-US" sz="1200" b="1" dirty="0">
                <a:solidFill>
                  <a:srgbClr val="FFC000"/>
                </a:solidFill>
              </a:rPr>
              <a:t>444 rows</a:t>
            </a:r>
          </a:p>
        </p:txBody>
      </p:sp>
      <p:sp>
        <p:nvSpPr>
          <p:cNvPr id="500" name="ZoneTexte 499">
            <a:extLst>
              <a:ext uri="{FF2B5EF4-FFF2-40B4-BE49-F238E27FC236}">
                <a16:creationId xmlns:a16="http://schemas.microsoft.com/office/drawing/2014/main" id="{3C1FB7D6-EB8A-4261-A01A-FFEDAA780004}"/>
              </a:ext>
            </a:extLst>
          </p:cNvPr>
          <p:cNvSpPr txBox="1"/>
          <p:nvPr/>
        </p:nvSpPr>
        <p:spPr>
          <a:xfrm>
            <a:off x="16350019" y="27044163"/>
            <a:ext cx="647934" cy="430887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1100" b="1" dirty="0">
                <a:solidFill>
                  <a:srgbClr val="FF0000"/>
                </a:solidFill>
              </a:rPr>
              <a:t>Level 4</a:t>
            </a:r>
          </a:p>
          <a:p>
            <a:r>
              <a:rPr lang="en-US" sz="1100" b="1" dirty="0">
                <a:solidFill>
                  <a:srgbClr val="FF0000"/>
                </a:solidFill>
              </a:rPr>
              <a:t>48 rows</a:t>
            </a:r>
          </a:p>
        </p:txBody>
      </p:sp>
      <p:pic>
        <p:nvPicPr>
          <p:cNvPr id="502" name="Image 501">
            <a:extLst>
              <a:ext uri="{FF2B5EF4-FFF2-40B4-BE49-F238E27FC236}">
                <a16:creationId xmlns:a16="http://schemas.microsoft.com/office/drawing/2014/main" id="{FEAA80FE-77A4-4F71-B0BC-D21B233BDB13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7210649" y="25647198"/>
            <a:ext cx="3485014" cy="1865084"/>
          </a:xfrm>
          <a:prstGeom prst="rect">
            <a:avLst/>
          </a:prstGeom>
        </p:spPr>
      </p:pic>
      <p:sp>
        <p:nvSpPr>
          <p:cNvPr id="504" name="Rectangle 503">
            <a:extLst>
              <a:ext uri="{FF2B5EF4-FFF2-40B4-BE49-F238E27FC236}">
                <a16:creationId xmlns:a16="http://schemas.microsoft.com/office/drawing/2014/main" id="{14A81772-CB45-4E8F-9E43-E2B3F1C15E60}"/>
              </a:ext>
            </a:extLst>
          </p:cNvPr>
          <p:cNvSpPr/>
          <p:nvPr/>
        </p:nvSpPr>
        <p:spPr>
          <a:xfrm>
            <a:off x="11067968" y="23279455"/>
            <a:ext cx="9858851" cy="5278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b="1" dirty="0">
                <a:solidFill>
                  <a:schemeClr val="tx1"/>
                </a:solidFill>
              </a:rPr>
              <a:t>Conclusion and Outlook for Project Module 3</a:t>
            </a:r>
          </a:p>
        </p:txBody>
      </p:sp>
      <p:pic>
        <p:nvPicPr>
          <p:cNvPr id="506" name="Image 505">
            <a:extLst>
              <a:ext uri="{FF2B5EF4-FFF2-40B4-BE49-F238E27FC236}">
                <a16:creationId xmlns:a16="http://schemas.microsoft.com/office/drawing/2014/main" id="{0955AB14-A050-4CCE-9DF4-3CC90F320D7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794388" y="27575959"/>
            <a:ext cx="1886812" cy="152376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543267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582</Words>
  <Application>Microsoft Office PowerPoint</Application>
  <PresentationFormat>Personnalisé</PresentationFormat>
  <Paragraphs>143</Paragraphs>
  <Slides>1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Proxima Nova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Lionel</dc:creator>
  <cp:lastModifiedBy>Lionel</cp:lastModifiedBy>
  <cp:revision>101</cp:revision>
  <cp:lastPrinted>2020-10-11T19:50:56Z</cp:lastPrinted>
  <dcterms:created xsi:type="dcterms:W3CDTF">2020-09-26T00:46:07Z</dcterms:created>
  <dcterms:modified xsi:type="dcterms:W3CDTF">2020-10-11T21:38:17Z</dcterms:modified>
</cp:coreProperties>
</file>

<file path=docProps/thumbnail.jpeg>
</file>